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437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5" r:id="rId10"/>
    <p:sldId id="487" r:id="rId11"/>
    <p:sldId id="488" r:id="rId12"/>
    <p:sldId id="489" r:id="rId13"/>
    <p:sldId id="490" r:id="rId14"/>
    <p:sldId id="445" r:id="rId15"/>
    <p:sldId id="446" r:id="rId16"/>
    <p:sldId id="447" r:id="rId17"/>
    <p:sldId id="450" r:id="rId18"/>
    <p:sldId id="448" r:id="rId19"/>
    <p:sldId id="451" r:id="rId20"/>
    <p:sldId id="455" r:id="rId21"/>
    <p:sldId id="452" r:id="rId22"/>
    <p:sldId id="453" r:id="rId23"/>
    <p:sldId id="454" r:id="rId24"/>
    <p:sldId id="491" r:id="rId25"/>
    <p:sldId id="492" r:id="rId26"/>
    <p:sldId id="493" r:id="rId27"/>
    <p:sldId id="472" r:id="rId28"/>
    <p:sldId id="473" r:id="rId29"/>
    <p:sldId id="476" r:id="rId30"/>
    <p:sldId id="475" r:id="rId31"/>
    <p:sldId id="4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CC66FF"/>
    <a:srgbClr val="FFFF66"/>
    <a:srgbClr val="400080"/>
    <a:srgbClr val="FF0080"/>
    <a:srgbClr val="8000FF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9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63E973-B092-C644-89DC-AE8A3A45C32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74703-5D81-744D-9877-38E512D94B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1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/</a:t>
            </a:r>
            <a:r>
              <a:rPr lang="ko-KR" altLang="en-US" sz="1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en-US" altLang="ko-KR" sz="1200" dirty="0" smtClean="0"/>
              <a:t>/ vowel contraction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/</a:t>
            </a:r>
            <a:r>
              <a:rPr lang="ko-KR" altLang="en-US" sz="1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en-US" altLang="ko-KR" sz="1200" dirty="0" smtClean="0"/>
              <a:t>/ vowel contraction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2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5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5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5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0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B74703-5D81-744D-9877-38E512D94B7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29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2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6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7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4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36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0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5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7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1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7387C-6583-C547-AF39-BB1D4390D4CC}" type="datetimeFigureOut">
              <a:rPr lang="en-US" smtClean="0"/>
              <a:pPr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19217-D878-F14C-AAAC-678D602A7C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8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kleartextbook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file://localhost/Users/jeehyunlee/Desktop/K101_FA15/Week%205/L2C1.mp3" TargetMode="External"/><Relationship Id="rId1" Type="http://schemas.microsoft.com/office/2007/relationships/media" Target="file://localhost/Users/jeehyunlee/Desktop/K101_FA15/Week%205/L2C1.mp3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1840" y="-2"/>
            <a:ext cx="5850495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0873" y="2446106"/>
            <a:ext cx="4714752" cy="38779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 fontAlgn="t"/>
            <a:r>
              <a:rPr lang="en-US" sz="6000" b="1" dirty="0" smtClean="0">
                <a:latin typeface="Arial Black"/>
                <a:cs typeface="Arial Black"/>
              </a:rPr>
              <a:t>Review of </a:t>
            </a:r>
          </a:p>
          <a:p>
            <a:pPr algn="ctr" fontAlgn="t"/>
            <a:r>
              <a:rPr lang="en-US" sz="6000" b="1" u="sng" dirty="0" smtClean="0">
                <a:latin typeface="Arial Black"/>
                <a:cs typeface="Arial Black"/>
              </a:rPr>
              <a:t>Level 1 </a:t>
            </a:r>
          </a:p>
          <a:p>
            <a:pPr algn="ctr" fontAlgn="t"/>
            <a:r>
              <a:rPr lang="en-US" sz="6000" b="1" u="sng" dirty="0" smtClean="0">
                <a:latin typeface="Arial Black"/>
                <a:cs typeface="Arial Black"/>
              </a:rPr>
              <a:t>Lesson 1-2</a:t>
            </a:r>
          </a:p>
          <a:p>
            <a:pPr algn="ctr" fontAlgn="t"/>
            <a:endParaRPr lang="en-US" altLang="ko-KR" sz="2200" b="1" u="sng" dirty="0" smtClean="0">
              <a:latin typeface="Arial Black"/>
              <a:cs typeface="Arial Black"/>
            </a:endParaRPr>
          </a:p>
          <a:p>
            <a:pPr algn="ctr" fontAlgn="t"/>
            <a:r>
              <a:rPr lang="ko-KR" altLang="en-US" sz="2200" b="1" dirty="0" smtClean="0">
                <a:latin typeface="Arial Black"/>
                <a:cs typeface="Arial Black"/>
              </a:rPr>
              <a:t>이원희 선생님 </a:t>
            </a:r>
            <a:endParaRPr lang="en-US" altLang="ko-KR" sz="22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sz="2200" b="1" dirty="0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 Lee</a:t>
            </a:r>
            <a:endParaRPr lang="en-US" sz="2200" b="1" dirty="0" smtClean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5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306946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인터뷰하세요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3771" y="1756161"/>
            <a:ext cx="7985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(Interview your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about their name, nationality, and school year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54532" y="2348330"/>
            <a:ext cx="7066042" cy="1979960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친구들을 인터뷰하세요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9224" y="2466544"/>
            <a:ext cx="6462465" cy="1671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이름이 뭐예요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(What is your name?)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어느 나라 사람이에요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	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(what is your nationality?)</a:t>
            </a:r>
          </a:p>
          <a:p>
            <a:pPr>
              <a:lnSpc>
                <a:spcPct val="130000"/>
              </a:lnSpc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몇 학년이에요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 			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(</a:t>
            </a:r>
            <a:r>
              <a:rPr lang="en-US" altLang="ko-KR" sz="2200" dirty="0">
                <a:solidFill>
                  <a:srgbClr val="7F7F7F"/>
                </a:solidFill>
                <a:ea typeface="나눔고딕"/>
                <a:cs typeface="나눔고딕"/>
              </a:rPr>
              <a:t>what 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year are you?</a:t>
            </a:r>
            <a:r>
              <a:rPr lang="en-US" altLang="ko-KR" sz="2200" dirty="0">
                <a:solidFill>
                  <a:srgbClr val="7F7F7F"/>
                </a:solidFill>
                <a:ea typeface="나눔고딕"/>
                <a:cs typeface="나눔고딕"/>
              </a:rPr>
              <a:t>)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535978"/>
              </p:ext>
            </p:extLst>
          </p:nvPr>
        </p:nvGraphicFramePr>
        <p:xfrm>
          <a:off x="1864070" y="4662521"/>
          <a:ext cx="5559579" cy="18442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3193"/>
                <a:gridCol w="1853193"/>
                <a:gridCol w="1853193"/>
              </a:tblGrid>
              <a:tr h="46106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나눔고딕"/>
                          <a:ea typeface="나눔고딕"/>
                          <a:cs typeface="나눔고딕"/>
                        </a:rPr>
                        <a:t>이름</a:t>
                      </a:r>
                      <a:endParaRPr lang="en-US" sz="2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나눔고딕"/>
                          <a:ea typeface="나눔고딕"/>
                          <a:cs typeface="나눔고딕"/>
                        </a:rPr>
                        <a:t>국적</a:t>
                      </a:r>
                      <a:endParaRPr lang="en-US" sz="2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나눔고딕"/>
                          <a:ea typeface="나눔고딕"/>
                          <a:cs typeface="나눔고딕"/>
                        </a:rPr>
                        <a:t>학년</a:t>
                      </a:r>
                      <a:endParaRPr lang="en-US" sz="2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</a:tr>
              <a:tr h="4610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0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10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05470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 친구 소개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8586" y="1873145"/>
            <a:ext cx="6497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(Using the information, introduce your classmate(s) in class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6547"/>
            <a:ext cx="571672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54532" y="2657135"/>
            <a:ext cx="7066042" cy="340915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416823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친구를 소개해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5920" y="2907807"/>
            <a:ext cx="4408383" cy="2907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제 친구 이름은 스티브예요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>
              <a:lnSpc>
                <a:spcPct val="140000"/>
              </a:lnSpc>
            </a:pPr>
            <a:r>
              <a:rPr lang="en-US" altLang="ko-KR" sz="2000" dirty="0" smtClean="0">
                <a:solidFill>
                  <a:srgbClr val="7F7F7F"/>
                </a:solidFill>
                <a:ea typeface="나눔고딕"/>
                <a:cs typeface="나눔고딕"/>
              </a:rPr>
              <a:t>(My friend’s name is Steve.)</a:t>
            </a:r>
            <a:r>
              <a:rPr lang="ko-KR" altLang="en-US" sz="2000" dirty="0" smtClean="0">
                <a:solidFill>
                  <a:srgbClr val="7F7F7F"/>
                </a:solidFill>
                <a:ea typeface="나눔고딕"/>
                <a:cs typeface="나눔고딕"/>
              </a:rPr>
              <a:t> </a:t>
            </a:r>
            <a:endParaRPr lang="en-US" altLang="ko-KR" sz="2000" dirty="0" smtClean="0">
              <a:solidFill>
                <a:srgbClr val="7F7F7F"/>
              </a:solidFill>
              <a:ea typeface="나눔고딕"/>
              <a:cs typeface="나눔고딕"/>
            </a:endParaRPr>
          </a:p>
          <a:p>
            <a:pPr algn="ctr"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미국 사람이에요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>
              <a:lnSpc>
                <a:spcPct val="140000"/>
              </a:lnSpc>
            </a:pPr>
            <a:r>
              <a:rPr lang="ko-KR" altLang="ko-KR" sz="2800" dirty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학년이에요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69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667440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98940" y="1795747"/>
            <a:ext cx="3938476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선생님</a:t>
            </a:r>
            <a:r>
              <a:rPr lang="en-US" altLang="ko-KR" dirty="0" smtClean="0">
                <a:ea typeface="나눔고딕"/>
                <a:cs typeface="나눔고딕"/>
              </a:rPr>
              <a:t>		teacher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씨</a:t>
            </a:r>
            <a:r>
              <a:rPr lang="en-US" altLang="ko-KR" dirty="0" smtClean="0">
                <a:ea typeface="나눔고딕"/>
                <a:cs typeface="나눔고딕"/>
              </a:rPr>
              <a:t>			attached to a person’s </a:t>
            </a:r>
          </a:p>
          <a:p>
            <a:pPr latinLnBrk="1">
              <a:defRPr/>
            </a:pP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name for courtesy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영국</a:t>
            </a:r>
            <a:r>
              <a:rPr lang="en-US" altLang="ko-KR" dirty="0" smtClean="0">
                <a:ea typeface="나눔고딕"/>
                <a:cs typeface="나눔고딕"/>
              </a:rPr>
              <a:t>			United Kingdom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영어</a:t>
            </a:r>
            <a:r>
              <a:rPr lang="en-US" altLang="ko-KR" dirty="0" smtClean="0">
                <a:ea typeface="나눔고딕"/>
                <a:cs typeface="나눔고딕"/>
              </a:rPr>
              <a:t>			the English languages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이름</a:t>
            </a:r>
            <a:r>
              <a:rPr lang="en-US" altLang="ko-KR" dirty="0" smtClean="0">
                <a:ea typeface="나눔고딕"/>
                <a:cs typeface="나눔고딕"/>
              </a:rPr>
              <a:t>			name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일본</a:t>
            </a:r>
            <a:r>
              <a:rPr lang="en-US" altLang="ko-KR" dirty="0" smtClean="0">
                <a:ea typeface="나눔고딕"/>
                <a:cs typeface="나눔고딕"/>
              </a:rPr>
              <a:t>			Japan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중국</a:t>
            </a:r>
            <a:r>
              <a:rPr lang="en-US" altLang="ko-KR" dirty="0" smtClean="0">
                <a:ea typeface="나눔고딕"/>
                <a:cs typeface="나눔고딕"/>
              </a:rPr>
              <a:t>			China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클래스</a:t>
            </a:r>
            <a:r>
              <a:rPr lang="en-US" altLang="ko-KR" dirty="0" smtClean="0">
                <a:ea typeface="나눔고딕"/>
                <a:cs typeface="나눔고딕"/>
              </a:rPr>
              <a:t>		class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한국어</a:t>
            </a:r>
            <a:r>
              <a:rPr lang="en-US" altLang="ko-KR" dirty="0" smtClean="0">
                <a:ea typeface="나눔고딕"/>
                <a:cs typeface="나눔고딕"/>
              </a:rPr>
              <a:t>		the Korean language </a:t>
            </a: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(=</a:t>
            </a:r>
            <a:r>
              <a:rPr lang="ko-KR" altLang="en-US" dirty="0" smtClean="0">
                <a:ea typeface="나눔고딕"/>
                <a:cs typeface="나눔고딕"/>
              </a:rPr>
              <a:t>한국말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endParaRPr lang="en-US" altLang="ko-KR" dirty="0">
              <a:ea typeface="굴림" pitchFamily="50" charset="-127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네</a:t>
            </a:r>
            <a:r>
              <a:rPr lang="en-US" altLang="ko-KR" dirty="0" smtClean="0">
                <a:ea typeface="나눔고딕"/>
                <a:cs typeface="나눔고딕"/>
              </a:rPr>
              <a:t>			yes; I see; okay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아니요</a:t>
            </a:r>
            <a:r>
              <a:rPr lang="en-US" altLang="ko-KR" dirty="0" smtClean="0">
                <a:ea typeface="나눔고딕"/>
                <a:cs typeface="나눔고딕"/>
              </a:rPr>
              <a:t>		no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0701" y="1377668"/>
            <a:ext cx="4706155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이</a:t>
            </a:r>
            <a:r>
              <a:rPr lang="en-US" altLang="ko-KR" dirty="0" smtClean="0">
                <a:ea typeface="나눔고딕"/>
                <a:cs typeface="나눔고딕"/>
              </a:rPr>
              <a:t>/</a:t>
            </a:r>
            <a:r>
              <a:rPr lang="ko-KR" altLang="en-US" dirty="0" smtClean="0">
                <a:ea typeface="나눔고딕"/>
                <a:cs typeface="나눔고딕"/>
              </a:rPr>
              <a:t>가</a:t>
            </a:r>
            <a:r>
              <a:rPr lang="en-US" altLang="ko-KR" dirty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subject particle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그렇다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그러타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be so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그래요</a:t>
            </a:r>
            <a:r>
              <a:rPr lang="en-US" altLang="ko-KR" dirty="0" smtClean="0">
                <a:ea typeface="나눔고딕"/>
                <a:cs typeface="나눔고딕"/>
              </a:rPr>
              <a:t>)			(‘Is that right?’)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반갑다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방갑따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be glad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반갑습니다</a:t>
            </a:r>
            <a:r>
              <a:rPr lang="en-US" altLang="ko-KR" dirty="0" smtClean="0">
                <a:ea typeface="나눔고딕"/>
                <a:cs typeface="나눔고딕"/>
              </a:rPr>
              <a:t>) 		(‘Glad to meet you.’)</a:t>
            </a:r>
          </a:p>
          <a:p>
            <a:pPr latinLnBrk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COPULA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아니다 </a:t>
            </a:r>
            <a:r>
              <a:rPr lang="en-US" altLang="ko-KR" dirty="0" smtClean="0">
                <a:ea typeface="나눔고딕"/>
                <a:cs typeface="나눔고딕"/>
              </a:rPr>
              <a:t>			to </a:t>
            </a:r>
            <a:r>
              <a:rPr lang="en-US" altLang="ko-KR" dirty="0">
                <a:ea typeface="나눔고딕"/>
                <a:cs typeface="나눔고딕"/>
              </a:rPr>
              <a:t>not be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아니에요</a:t>
            </a:r>
            <a:r>
              <a:rPr lang="en-US" altLang="ko-KR" dirty="0" smtClean="0">
                <a:ea typeface="나눔고딕"/>
                <a:cs typeface="나눔고딕"/>
              </a:rPr>
              <a:t>)	 	(negative equation)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PRONOUN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뭐</a:t>
            </a:r>
            <a:r>
              <a:rPr lang="en-US" altLang="ko-KR" dirty="0" smtClean="0">
                <a:ea typeface="나눔고딕"/>
                <a:cs typeface="나눔고딕"/>
              </a:rPr>
              <a:t>				what (=</a:t>
            </a:r>
            <a:r>
              <a:rPr lang="ko-KR" altLang="en-US" dirty="0" smtClean="0">
                <a:ea typeface="나눔고딕"/>
                <a:cs typeface="나눔고딕"/>
              </a:rPr>
              <a:t>무엇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머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in casual speech</a:t>
            </a:r>
          </a:p>
          <a:p>
            <a:pPr latinLnBrk="1">
              <a:defRPr/>
            </a:pPr>
            <a:endParaRPr lang="en-US" altLang="ko-KR" dirty="0">
              <a:solidFill>
                <a:srgbClr val="FF66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INTERJECTION</a:t>
            </a:r>
          </a:p>
          <a:p>
            <a:pPr latinLnBrk="1">
              <a:defRPr/>
            </a:pPr>
            <a:r>
              <a:rPr lang="ko-KR" altLang="en-US" dirty="0">
                <a:ea typeface="나눔고딕"/>
                <a:cs typeface="나눔고딕"/>
              </a:rPr>
              <a:t>아</a:t>
            </a:r>
            <a:r>
              <a:rPr lang="en-US" altLang="ko-KR" dirty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oh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3" name="L1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8" y="676211"/>
            <a:ext cx="601542" cy="5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6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555166"/>
            <a:ext cx="7369074" cy="504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마이클 정이에요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이름이 뭐예요</a:t>
            </a:r>
            <a:r>
              <a:rPr lang="ko-KR" altLang="ko-KR" sz="2400" b="1" dirty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 왕이에요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			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반갑습니다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 씨는 한국 삶이에요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한국 사람 아니에요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중국 사람이에요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저는 한국 사람이에요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7708912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한국 사람이에요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00501" y="1248604"/>
            <a:ext cx="404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Michael meets Sophia for the first time.)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L1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9" y="658068"/>
            <a:ext cx="617025" cy="53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609442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562429" y="1469571"/>
            <a:ext cx="8037285" cy="14695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54499" y="1610506"/>
            <a:ext cx="66101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어때요</a:t>
            </a:r>
            <a:r>
              <a:rPr lang="en-US" altLang="ko-KR" sz="3200" b="1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/>
              <a:t>is an expression asking the other’s opinion.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54240" y="2331370"/>
            <a:ext cx="657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is _____________? </a:t>
            </a:r>
            <a:r>
              <a:rPr lang="en-US" sz="2200" dirty="0" smtClean="0"/>
              <a:t>		   </a:t>
            </a:r>
            <a:r>
              <a:rPr 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어떻</a:t>
            </a:r>
            <a:r>
              <a:rPr lang="en-US" altLang="ko-KR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어요</a:t>
            </a:r>
            <a:r>
              <a:rPr lang="ko-KR" altLang="ko-KR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=</a:t>
            </a:r>
            <a:r>
              <a:rPr lang="ko-KR" altLang="en-US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어때요</a:t>
            </a:r>
            <a:r>
              <a:rPr lang="en-US" altLang="ko-KR" sz="2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]</a:t>
            </a:r>
            <a:endParaRPr lang="en-US" sz="2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teac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29" y="3797302"/>
            <a:ext cx="3175000" cy="2806700"/>
          </a:xfrm>
          <a:prstGeom prst="rect">
            <a:avLst/>
          </a:prstGeom>
        </p:spPr>
      </p:pic>
      <p:sp>
        <p:nvSpPr>
          <p:cNvPr id="13" name="Rounded Rectangular Callout 12"/>
          <p:cNvSpPr/>
          <p:nvPr/>
        </p:nvSpPr>
        <p:spPr>
          <a:xfrm>
            <a:off x="3864429" y="3302000"/>
            <a:ext cx="4505146" cy="907143"/>
          </a:xfrm>
          <a:prstGeom prst="wedgeRoundRectCallout">
            <a:avLst>
              <a:gd name="adj1" fmla="val -61507"/>
              <a:gd name="adj2" fmla="val 51974"/>
              <a:gd name="adj3" fmla="val 16667"/>
            </a:avLst>
          </a:prstGeom>
          <a:noFill/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07856" y="3481263"/>
            <a:ext cx="28376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학교가 어때요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7995" y="3463120"/>
            <a:ext cx="46104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학교 식당 음식이 어때요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10326" y="3450485"/>
            <a:ext cx="44955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latin typeface="나눔고딕"/>
                <a:ea typeface="나눔고딕"/>
                <a:cs typeface="나눔고딕"/>
              </a:rPr>
              <a:t>한국어 클래스가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어때요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직사각형 13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8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35116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562429" y="1415142"/>
            <a:ext cx="8037285" cy="14695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9067" y="1556077"/>
            <a:ext cx="76350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3200" b="1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/>
              <a:t>means the situation is positive, not disturbing or displeasing. Depending on the situation, it could mean ‘</a:t>
            </a:r>
            <a:r>
              <a:rPr lang="en-US" altLang="ko-KR" sz="2200" dirty="0">
                <a:solidFill>
                  <a:srgbClr val="0000FF"/>
                </a:solidFill>
              </a:rPr>
              <a:t>It’s okay</a:t>
            </a:r>
            <a:r>
              <a:rPr lang="en-US" altLang="ko-KR" sz="2200" dirty="0"/>
              <a:t>’ or ‘</a:t>
            </a:r>
            <a:r>
              <a:rPr lang="en-US" altLang="ko-KR" sz="2200" dirty="0">
                <a:solidFill>
                  <a:srgbClr val="0000FF"/>
                </a:solidFill>
              </a:rPr>
              <a:t>It’s not bad</a:t>
            </a:r>
            <a:r>
              <a:rPr lang="en-US" altLang="ko-KR" sz="2200" dirty="0"/>
              <a:t>’. </a:t>
            </a:r>
            <a:endParaRPr lang="ko-KR" altLang="en-US" sz="2200" dirty="0"/>
          </a:p>
        </p:txBody>
      </p:sp>
      <p:pic>
        <p:nvPicPr>
          <p:cNvPr id="2" name="Picture 1" descr="hur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571" y="3864427"/>
            <a:ext cx="2848431" cy="2848431"/>
          </a:xfrm>
          <a:prstGeom prst="rect">
            <a:avLst/>
          </a:prstGeom>
        </p:spPr>
      </p:pic>
      <p:pic>
        <p:nvPicPr>
          <p:cNvPr id="3" name="Picture 2" descr="student_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146" y="3438134"/>
            <a:ext cx="1771572" cy="3274724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624286" y="3129704"/>
            <a:ext cx="2586051" cy="662151"/>
          </a:xfrm>
          <a:prstGeom prst="wedgeRoundRectCallout">
            <a:avLst>
              <a:gd name="adj1" fmla="val -42455"/>
              <a:gd name="adj2" fmla="val 94081"/>
              <a:gd name="adj3" fmla="val 16667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96861" y="3165990"/>
            <a:ext cx="2513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ea typeface="나눔고딕"/>
                <a:cs typeface="나눔고딕"/>
              </a:rPr>
              <a:t>Q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: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3303121" y="4260065"/>
            <a:ext cx="3046880" cy="662151"/>
          </a:xfrm>
          <a:prstGeom prst="wedgeRoundRectCallout">
            <a:avLst>
              <a:gd name="adj1" fmla="val 55186"/>
              <a:gd name="adj2" fmla="val 99561"/>
              <a:gd name="adj3" fmla="val 16667"/>
            </a:avLst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05905" y="4296351"/>
            <a:ext cx="3052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ea typeface="나눔고딕"/>
                <a:cs typeface="나눔고딕"/>
              </a:rPr>
              <a:t>A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: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19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977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595088" y="1969153"/>
            <a:ext cx="7482112" cy="344658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5755" y="2348934"/>
            <a:ext cx="4273228" cy="28854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3300" dirty="0" smtClean="0"/>
              <a:t>last vowel </a:t>
            </a:r>
            <a:r>
              <a:rPr lang="ko-KR" altLang="en-US" sz="5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ko-KR" altLang="en-US" sz="3300" dirty="0" smtClean="0"/>
              <a:t> </a:t>
            </a:r>
            <a:r>
              <a:rPr lang="en-US" altLang="ko-KR" sz="3300" dirty="0" smtClean="0"/>
              <a:t>or </a:t>
            </a:r>
            <a:r>
              <a:rPr lang="ko-KR" altLang="en-US" sz="55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ㅗ</a:t>
            </a:r>
            <a:r>
              <a:rPr lang="en-US" altLang="ko-KR" sz="55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5500" dirty="0" smtClean="0">
                <a:solidFill>
                  <a:srgbClr val="FF0000"/>
                </a:solidFill>
              </a:rPr>
              <a:t> </a:t>
            </a:r>
            <a:endParaRPr lang="en-US" altLang="ko-KR" sz="5500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</a:pPr>
            <a:endParaRPr lang="en-US" sz="3300" dirty="0" smtClean="0"/>
          </a:p>
          <a:p>
            <a:pPr marL="457200" indent="-457200">
              <a:lnSpc>
                <a:spcPct val="150000"/>
              </a:lnSpc>
            </a:pPr>
            <a:r>
              <a:rPr lang="en-US" sz="3300" dirty="0" smtClean="0"/>
              <a:t>Others : </a:t>
            </a:r>
            <a:endParaRPr lang="en-US" sz="3300" dirty="0"/>
          </a:p>
        </p:txBody>
      </p:sp>
      <p:sp>
        <p:nvSpPr>
          <p:cNvPr id="17" name="TextBox 16"/>
          <p:cNvSpPr txBox="1"/>
          <p:nvPr/>
        </p:nvSpPr>
        <p:spPr>
          <a:xfrm>
            <a:off x="5468983" y="2588020"/>
            <a:ext cx="16097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5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요</a:t>
            </a:r>
            <a:endParaRPr lang="en-US" sz="32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09040" y="4295620"/>
            <a:ext cx="160973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5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3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요</a:t>
            </a:r>
            <a:endParaRPr lang="en-US" sz="3200" b="1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직사각형 18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1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9355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5428" y="1542143"/>
            <a:ext cx="8291286" cy="6712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1" y="1574223"/>
            <a:ext cx="3983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/</a:t>
            </a:r>
            <a:r>
              <a:rPr lang="ko-KR" altLang="en-US" sz="32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en-US" altLang="ko-KR" sz="3200" dirty="0"/>
              <a:t>/ vowel </a:t>
            </a:r>
            <a:r>
              <a:rPr lang="en-US" altLang="ko-KR" sz="3200" dirty="0" smtClean="0"/>
              <a:t>contraction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926024"/>
            <a:ext cx="214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</a:t>
            </a:r>
            <a:endParaRPr lang="en-US" sz="24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43000" y="3759844"/>
            <a:ext cx="16240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싸</a:t>
            </a:r>
            <a:r>
              <a:rPr lang="ko-KR" alt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465060" y="3759844"/>
            <a:ext cx="229076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가 + </a:t>
            </a:r>
            <a:r>
              <a:rPr lang="ko-KR" alt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아요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 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싸 + </a:t>
            </a:r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ko-KR" alt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908804" y="3759308"/>
            <a:ext cx="20891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ㅏ요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ㅏ요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63233" y="3759844"/>
            <a:ext cx="13747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ㄱ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ㅆ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4612" y="2926024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Polite ending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4142" y="3759308"/>
            <a:ext cx="0" cy="2081175"/>
          </a:xfrm>
          <a:prstGeom prst="line">
            <a:avLst/>
          </a:prstGeom>
          <a:ln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30896" y="537881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stem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3366FF"/>
                </a:solidFill>
              </a:rPr>
              <a:t>ending</a:t>
            </a:r>
            <a:endParaRPr lang="en-US" sz="2400" dirty="0">
              <a:solidFill>
                <a:srgbClr val="3366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962628" y="3873490"/>
            <a:ext cx="282801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73627" y="4611569"/>
            <a:ext cx="282801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3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93557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35428" y="1542143"/>
            <a:ext cx="8291286" cy="6712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0" y="471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338" y="1610509"/>
            <a:ext cx="80329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80"/>
                </a:solidFill>
                <a:ea typeface="나눔고딕"/>
                <a:cs typeface="나눔고딕"/>
              </a:rPr>
              <a:t>~</a:t>
            </a:r>
            <a:r>
              <a:rPr lang="ko-KR" altLang="en-US" sz="3200" b="1" dirty="0" smtClean="0">
                <a:solidFill>
                  <a:srgbClr val="FF0080"/>
                </a:solidFill>
                <a:ea typeface="나눔고딕"/>
                <a:cs typeface="나눔고딕"/>
              </a:rPr>
              <a:t>아요</a:t>
            </a:r>
            <a:r>
              <a:rPr lang="en-US" altLang="ko-KR" sz="3200" dirty="0" smtClean="0">
                <a:ea typeface="나눔고딕"/>
                <a:cs typeface="나눔고딕"/>
              </a:rPr>
              <a:t>: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ea typeface="나눔고딕"/>
                <a:cs typeface="나눔고딕"/>
              </a:rPr>
              <a:t>the last vowel of stem is either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ㅏ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ea typeface="나눔고딕"/>
                <a:cs typeface="나눔고딕"/>
              </a:rPr>
              <a:t>or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ea typeface="나눔고딕"/>
                <a:cs typeface="나눔고딕"/>
              </a:rPr>
              <a:t> </a:t>
            </a:r>
            <a:r>
              <a:rPr lang="ko-KR" altLang="en-US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ㅗ</a:t>
            </a:r>
            <a:endParaRPr lang="en-US" sz="3200" b="1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714500" y="3002644"/>
            <a:ext cx="1624013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앉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알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많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괜찮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2428" y="2372184"/>
            <a:ext cx="214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309082" y="2372184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Polite ending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84714" y="3002644"/>
            <a:ext cx="0" cy="3573163"/>
          </a:xfrm>
          <a:prstGeom prst="line">
            <a:avLst/>
          </a:prstGeom>
          <a:ln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442378" y="3229423"/>
            <a:ext cx="448692" cy="217715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15979" y="3793667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27766" y="4526638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15979" y="5969000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27766" y="5250543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>
            <a:off x="3528038" y="3263903"/>
            <a:ext cx="447675" cy="2975429"/>
          </a:xfrm>
          <a:prstGeom prst="rightBrace">
            <a:avLst>
              <a:gd name="adj1" fmla="val 471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latinLnBrk="1" hangingPunct="1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03788" y="4414789"/>
            <a:ext cx="1224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en-US" sz="32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5143" y="2937035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좋아요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884714" y="3050097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903084" y="3757376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891070" y="4527851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891070" y="5250543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03084" y="5969000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95143" y="3606224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앉아요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5143" y="4375481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알아요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5143" y="5137481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많아요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9082" y="5866188"/>
            <a:ext cx="1727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괜찮아요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2" name="직사각형 3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3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04896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5428" y="1542143"/>
            <a:ext cx="8291286" cy="6712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12571" y="1574223"/>
            <a:ext cx="39832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/</a:t>
            </a:r>
            <a:r>
              <a:rPr lang="ko-KR" altLang="en-US" sz="3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ㅡ</a:t>
            </a:r>
            <a:r>
              <a:rPr lang="en-US" altLang="ko-KR" sz="3200" dirty="0" smtClean="0"/>
              <a:t>/ </a:t>
            </a:r>
            <a:r>
              <a:rPr lang="en-US" altLang="ko-KR" sz="3200" dirty="0"/>
              <a:t>vowel </a:t>
            </a:r>
            <a:r>
              <a:rPr lang="en-US" altLang="ko-KR" sz="3200" dirty="0" smtClean="0"/>
              <a:t>contraction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926024"/>
            <a:ext cx="214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</a:t>
            </a:r>
            <a:endParaRPr lang="en-US" sz="24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43000" y="3759844"/>
            <a:ext cx="162401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크</a:t>
            </a:r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ko-KR" alt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465060" y="3759844"/>
            <a:ext cx="229076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크 </a:t>
            </a: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+ </a:t>
            </a:r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어요</a:t>
            </a:r>
            <a:r>
              <a:rPr lang="ko-KR" altLang="en-US" sz="3200" dirty="0" smtClean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908804" y="3759308"/>
            <a:ext cx="208915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ㅓ요</a:t>
            </a:r>
            <a:endParaRPr lang="ko-KR" alt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963233" y="3759844"/>
            <a:ext cx="137477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ㅋ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4612" y="2926024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Polite ending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4142" y="3759308"/>
            <a:ext cx="0" cy="2081175"/>
          </a:xfrm>
          <a:prstGeom prst="line">
            <a:avLst/>
          </a:prstGeom>
          <a:ln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30896" y="5378818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stem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3366FF"/>
                </a:solidFill>
              </a:rPr>
              <a:t>ending</a:t>
            </a:r>
            <a:endParaRPr lang="en-US" sz="2400" dirty="0">
              <a:solidFill>
                <a:srgbClr val="3366FF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737429" y="4063433"/>
            <a:ext cx="471714" cy="281187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7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인사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Greetings]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8" descr="C:\Documents and Settings\taeng13\Local Settings\Temporary Internet Files\Content.IE5\3AJZUQXW\MCj04205360000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96" y="1314085"/>
            <a:ext cx="5823850" cy="529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9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06030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435428" y="1542143"/>
            <a:ext cx="8291286" cy="6712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0" y="47171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91708" y="1592366"/>
            <a:ext cx="38407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FF0080"/>
                </a:solidFill>
                <a:ea typeface="나눔고딕"/>
                <a:cs typeface="나눔고딕"/>
              </a:rPr>
              <a:t>~</a:t>
            </a:r>
            <a:r>
              <a:rPr lang="ko-KR" altLang="en-US" sz="3200" b="1" dirty="0" smtClean="0">
                <a:solidFill>
                  <a:srgbClr val="FF0080"/>
                </a:solidFill>
                <a:ea typeface="나눔고딕"/>
                <a:cs typeface="나눔고딕"/>
              </a:rPr>
              <a:t>어요</a:t>
            </a:r>
            <a:r>
              <a:rPr lang="en-US" altLang="ko-KR" sz="3200" dirty="0" smtClean="0">
                <a:ea typeface="나눔고딕"/>
                <a:cs typeface="나눔고딕"/>
              </a:rPr>
              <a:t>:</a:t>
            </a:r>
            <a:r>
              <a:rPr lang="ko-KR" altLang="en-US" sz="3200" dirty="0" smtClean="0"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ea typeface="나눔고딕"/>
                <a:cs typeface="나눔고딕"/>
              </a:rPr>
              <a:t>all other stems</a:t>
            </a:r>
            <a:endParaRPr lang="en-US" sz="3200" b="1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32428" y="2372184"/>
            <a:ext cx="214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</a:t>
            </a:r>
            <a:endParaRPr lang="en-US" sz="2400" dirty="0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1696130" y="2982556"/>
            <a:ext cx="1624013" cy="35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먹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있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없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맛있</a:t>
            </a:r>
            <a:r>
              <a:rPr lang="ko-KR" altLang="en-US" sz="3200" dirty="0" smtClean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9082" y="2372184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Polite ending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84714" y="3002644"/>
            <a:ext cx="0" cy="3573163"/>
          </a:xfrm>
          <a:prstGeom prst="line">
            <a:avLst/>
          </a:prstGeom>
          <a:ln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715979" y="3793667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91480" y="4508495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15979" y="5969000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1480" y="5214257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utoShape 10"/>
          <p:cNvSpPr>
            <a:spLocks/>
          </p:cNvSpPr>
          <p:nvPr/>
        </p:nvSpPr>
        <p:spPr bwMode="auto">
          <a:xfrm>
            <a:off x="3528038" y="3263903"/>
            <a:ext cx="447675" cy="2975429"/>
          </a:xfrm>
          <a:prstGeom prst="rightBrace">
            <a:avLst>
              <a:gd name="adj1" fmla="val 4710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latinLnBrk="1" hangingPunct="1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03788" y="4414789"/>
            <a:ext cx="12245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3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어요</a:t>
            </a:r>
            <a:endParaRPr lang="en-US" sz="32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5143" y="2937035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먹어요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884714" y="3050097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903084" y="3757376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891070" y="4527851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891070" y="5250543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903084" y="5969000"/>
            <a:ext cx="435429" cy="47171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95143" y="3606224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있어요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5143" y="4375481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없어요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5143" y="5137481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넓어요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9082" y="5866188"/>
            <a:ext cx="1727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맛있어요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2711658" y="3106335"/>
            <a:ext cx="156948" cy="397333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8" grpId="0"/>
      <p:bldP spid="29" grpId="0"/>
      <p:bldP spid="30" grpId="0"/>
      <p:bldP spid="31" grpId="0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314440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3283857" y="1505857"/>
            <a:ext cx="2576286" cy="653143"/>
          </a:xfrm>
          <a:prstGeom prst="round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74143" y="1537938"/>
            <a:ext cx="20166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Exceptions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14714" y="2282929"/>
            <a:ext cx="214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Dictionary form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11216" y="2282929"/>
            <a:ext cx="1826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Polite ending</a:t>
            </a:r>
            <a:endParaRPr lang="en-US" sz="2400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78744" y="2949191"/>
            <a:ext cx="2805113" cy="35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ko-KR" altLang="en-US" sz="3200" dirty="0">
                <a:latin typeface="나눔고딕"/>
                <a:ea typeface="나눔고딕"/>
                <a:cs typeface="나눔고딕"/>
              </a:rPr>
              <a:t>아니</a:t>
            </a:r>
            <a:r>
              <a:rPr lang="ko-KR" altLang="en-US" sz="3200" dirty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하</a:t>
            </a:r>
            <a:r>
              <a:rPr lang="ko-KR" altLang="en-US" sz="3200" dirty="0" smtClean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 smtClean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어떻</a:t>
            </a:r>
            <a:r>
              <a:rPr lang="ko-KR" altLang="en-US" sz="3200" dirty="0" smtClean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endParaRPr lang="en-US" altLang="ko-KR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  <a:p>
            <a:pPr algn="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그렇</a:t>
            </a:r>
            <a:r>
              <a:rPr lang="ko-KR" altLang="en-US" sz="3200" dirty="0" smtClean="0">
                <a:solidFill>
                  <a:srgbClr val="0033CC"/>
                </a:solidFill>
                <a:latin typeface="나눔고딕"/>
                <a:ea typeface="나눔고딕"/>
                <a:cs typeface="나눔고딕"/>
              </a:rPr>
              <a:t>다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        </a:t>
            </a:r>
            <a:endParaRPr lang="ko-KR" altLang="en-US" sz="3200" dirty="0">
              <a:solidFill>
                <a:srgbClr val="0033C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47802" y="2949191"/>
            <a:ext cx="3347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C-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이에요 </a:t>
            </a:r>
            <a:r>
              <a:rPr lang="en-US" altLang="ko-KR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/ V-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예요</a:t>
            </a:r>
            <a:endParaRPr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31361" y="3681381"/>
            <a:ext cx="18742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아니</a:t>
            </a:r>
            <a:r>
              <a:rPr lang="ko-KR" altLang="en-US" sz="4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요</a:t>
            </a:r>
            <a:endParaRPr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0143" y="4410256"/>
            <a:ext cx="12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해요</a:t>
            </a:r>
            <a:endParaRPr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67647" y="5140066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어때요</a:t>
            </a:r>
            <a:endParaRPr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67647" y="5848374"/>
            <a:ext cx="1592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*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그래요</a:t>
            </a:r>
            <a:endParaRPr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직사각형 16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9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47936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 descr="teach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321" y="1456869"/>
            <a:ext cx="2148822" cy="189955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864429" y="1669143"/>
            <a:ext cx="3918857" cy="961571"/>
          </a:xfrm>
          <a:prstGeom prst="wedgeRoundRectCallout">
            <a:avLst>
              <a:gd name="adj1" fmla="val -67129"/>
              <a:gd name="adj2" fmla="val -291"/>
              <a:gd name="adj3" fmla="val 16667"/>
            </a:avLst>
          </a:prstGeom>
          <a:noFill/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8000" y="1741714"/>
            <a:ext cx="30214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같이 연습해요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(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Let’s practice together.)</a:t>
            </a:r>
            <a:endParaRPr lang="en-US" sz="2200" dirty="0">
              <a:solidFill>
                <a:srgbClr val="7F7F7F"/>
              </a:solidFill>
              <a:ea typeface="나눔고딕"/>
              <a:cs typeface="나눔고딕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1318" y="3537773"/>
            <a:ext cx="23041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좋다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많다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앉다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넓다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맛있다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812603" y="3537773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요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5812603" y="4125163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많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12603" y="4792637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앉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812603" y="5459865"/>
            <a:ext cx="127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5812603" y="6123096"/>
            <a:ext cx="19605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맛있</a:t>
            </a:r>
            <a:r>
              <a:rPr lang="ko-KR" altLang="en-US" sz="28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2986" y="3605471"/>
            <a:ext cx="3169532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200" dirty="0" smtClean="0"/>
              <a:t>vowel </a:t>
            </a:r>
            <a:r>
              <a:rPr lang="ko-KR" altLang="en-US" sz="22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ㅏ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or </a:t>
            </a:r>
            <a:r>
              <a:rPr lang="ko-KR" altLang="en-US" sz="2200" b="1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ㅗ</a:t>
            </a:r>
            <a:r>
              <a:rPr lang="en-US" altLang="ko-KR" sz="2200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: </a:t>
            </a:r>
            <a:r>
              <a:rPr lang="en-US" altLang="ko-KR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en-US" altLang="ko-KR" sz="2200" b="1" dirty="0" smtClean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 marL="457200" indent="-457200">
              <a:lnSpc>
                <a:spcPct val="150000"/>
              </a:lnSpc>
            </a:pPr>
            <a:r>
              <a:rPr lang="ko-KR" alt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smtClean="0"/>
              <a:t>Others : </a:t>
            </a:r>
            <a:r>
              <a:rPr lang="en-US" altLang="ko-KR" sz="2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…</a:t>
            </a:r>
            <a:r>
              <a:rPr lang="ko-KR" altLang="en-US" sz="22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어요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234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163241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G2.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The polite ending </a:t>
                      </a:r>
                      <a:r>
                        <a:rPr 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DE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705427" y="1449979"/>
            <a:ext cx="2431143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가다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크다</a:t>
            </a: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숙제하다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싸다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어떻다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괜찮다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  <a:p>
            <a:pPr algn="r" latinLnBrk="1"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아니다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5573" y="1449979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45573" y="2055912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45573" y="2689271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숙제해요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2916" y="3351083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5573" y="3990417"/>
            <a:ext cx="2006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예요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2916" y="4665028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어때요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72916" y="5281934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괜찮아요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5573" y="5938008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아니에요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직사각형 11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86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대학 캠퍼스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ja-JP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ja-JP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University Campus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ucl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6465"/>
          <a:stretch/>
        </p:blipFill>
        <p:spPr>
          <a:xfrm>
            <a:off x="685800" y="1776107"/>
            <a:ext cx="3750581" cy="4608363"/>
          </a:xfrm>
          <a:prstGeom prst="rect">
            <a:avLst/>
          </a:prstGeom>
        </p:spPr>
      </p:pic>
      <p:pic>
        <p:nvPicPr>
          <p:cNvPr id="6" name="Picture 5" descr="IMG_210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459" y="1776107"/>
            <a:ext cx="3851111" cy="46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9867581"/>
              </p:ext>
            </p:extLst>
          </p:nvPr>
        </p:nvGraphicFramePr>
        <p:xfrm>
          <a:off x="1000501" y="52297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709704" y="1306795"/>
            <a:ext cx="8215314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numCol="2">
            <a:spAutoFit/>
          </a:bodyPr>
          <a:lstStyle/>
          <a:p>
            <a:pPr eaLnBrk="1" latinLnBrk="1" hangingPunct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  <a:cs typeface="+mn-cs"/>
              </a:rPr>
              <a:t>NOUN</a:t>
            </a:r>
            <a:r>
              <a:rPr lang="en-US" altLang="ko-KR" b="1" dirty="0">
                <a:ea typeface="굴림" pitchFamily="50" charset="-127"/>
                <a:cs typeface="+mn-cs"/>
              </a:rPr>
              <a:t> 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가방 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bag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기숙사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기숙싸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dormitory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대학교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대학꾜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college</a:t>
            </a:r>
            <a:r>
              <a:rPr lang="en-US" altLang="ko-KR" dirty="0">
                <a:ea typeface="나눔고딕"/>
                <a:cs typeface="나눔고딕"/>
              </a:rPr>
              <a:t>, university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도서관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library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err="1">
                <a:ea typeface="나눔고딕"/>
                <a:cs typeface="나눔고딕"/>
              </a:rPr>
              <a:t>유니온</a:t>
            </a:r>
            <a:r>
              <a:rPr lang="ko-KR" altLang="en-US" dirty="0">
                <a:ea typeface="나눔고딕"/>
                <a:cs typeface="나눔고딕"/>
              </a:rPr>
              <a:t> 빌딩 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Union </a:t>
            </a:r>
            <a:r>
              <a:rPr lang="en-US" altLang="ko-KR" dirty="0">
                <a:ea typeface="나눔고딕"/>
                <a:cs typeface="나눔고딕"/>
              </a:rPr>
              <a:t>Building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시계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clock</a:t>
            </a:r>
            <a:r>
              <a:rPr lang="en-US" altLang="ko-KR" dirty="0">
                <a:ea typeface="나눔고딕"/>
                <a:cs typeface="나눔고딕"/>
              </a:rPr>
              <a:t>, watch</a:t>
            </a: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식당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식땅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restaurant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안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inside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앞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front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뒤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back, behind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옆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side, beside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어디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what </a:t>
            </a:r>
            <a:r>
              <a:rPr lang="en-US" altLang="ko-KR" dirty="0">
                <a:ea typeface="나눔고딕"/>
                <a:cs typeface="나눔고딕"/>
              </a:rPr>
              <a:t>place, where 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우체국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post </a:t>
            </a:r>
            <a:r>
              <a:rPr lang="en-US" altLang="ko-KR" dirty="0">
                <a:ea typeface="나눔고딕"/>
                <a:cs typeface="나눔고딕"/>
              </a:rPr>
              <a:t>office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위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top side, above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밑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the </a:t>
            </a:r>
            <a:r>
              <a:rPr lang="en-US" altLang="ko-KR" dirty="0">
                <a:ea typeface="나눔고딕"/>
                <a:cs typeface="나눔고딕"/>
              </a:rPr>
              <a:t>bottom, below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의자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chair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책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	book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책방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책빵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bookstore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책상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ea typeface="나눔고딕"/>
                <a:cs typeface="나눔고딕"/>
              </a:rPr>
              <a:t>책쌍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desk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캠퍼스</a:t>
            </a:r>
            <a:r>
              <a:rPr lang="en-US" altLang="ko-KR" dirty="0">
                <a:ea typeface="나눔고딕"/>
                <a:cs typeface="나눔고딕"/>
              </a:rPr>
              <a:t>		campus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학교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school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학생회관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student </a:t>
            </a:r>
            <a:r>
              <a:rPr lang="en-US" altLang="ko-KR" dirty="0">
                <a:ea typeface="나눔고딕"/>
                <a:cs typeface="나눔고딕"/>
              </a:rPr>
              <a:t>center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  <a:cs typeface="+mn-cs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  <a:cs typeface="+mn-cs"/>
              </a:rPr>
              <a:t>COUNTER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층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floor</a:t>
            </a:r>
            <a:r>
              <a:rPr lang="en-US" altLang="ko-KR" dirty="0">
                <a:ea typeface="나눔고딕"/>
                <a:cs typeface="나눔고딕"/>
              </a:rPr>
              <a:t>, layer (1</a:t>
            </a:r>
            <a:r>
              <a:rPr lang="ko-KR" altLang="en-US" dirty="0">
                <a:ea typeface="나눔고딕"/>
                <a:cs typeface="나눔고딕"/>
              </a:rPr>
              <a:t>층</a:t>
            </a:r>
            <a:r>
              <a:rPr lang="en-US" altLang="ko-KR" dirty="0">
                <a:ea typeface="나눔고딕"/>
                <a:cs typeface="나눔고딕"/>
              </a:rPr>
              <a:t>,2</a:t>
            </a:r>
            <a:r>
              <a:rPr lang="ko-KR" altLang="en-US" dirty="0">
                <a:ea typeface="나눔고딕"/>
                <a:cs typeface="나눔고딕"/>
              </a:rPr>
              <a:t>층</a:t>
            </a:r>
            <a:r>
              <a:rPr lang="en-US" altLang="ko-KR" dirty="0">
                <a:ea typeface="나눔고딕"/>
                <a:cs typeface="나눔고딕"/>
              </a:rPr>
              <a:t>,3</a:t>
            </a:r>
            <a:r>
              <a:rPr lang="ko-KR" altLang="en-US" dirty="0">
                <a:ea typeface="나눔고딕"/>
                <a:cs typeface="나눔고딕"/>
              </a:rPr>
              <a:t>층</a:t>
            </a:r>
            <a:r>
              <a:rPr lang="en-US" altLang="ko-KR" dirty="0">
                <a:ea typeface="나눔고딕"/>
                <a:cs typeface="나눔고딕"/>
              </a:rPr>
              <a:t>...)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  <a:cs typeface="+mn-cs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  <a:cs typeface="+mn-cs"/>
              </a:rPr>
              <a:t>ADJECTIVE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있다</a:t>
            </a:r>
            <a:r>
              <a:rPr lang="en-US" altLang="ko-KR" dirty="0">
                <a:ea typeface="나눔고딕"/>
                <a:cs typeface="나눔고딕"/>
              </a:rPr>
              <a:t>(</a:t>
            </a:r>
            <a:r>
              <a:rPr lang="ko-KR" altLang="en-US" dirty="0">
                <a:ea typeface="나눔고딕"/>
                <a:cs typeface="나눔고딕"/>
              </a:rPr>
              <a:t>있어요</a:t>
            </a:r>
            <a:r>
              <a:rPr lang="en-US" altLang="ko-KR" dirty="0">
                <a:ea typeface="나눔고딕"/>
                <a:cs typeface="나눔고딕"/>
              </a:rPr>
              <a:t>)	to be (existence)</a:t>
            </a:r>
          </a:p>
          <a:p>
            <a:pPr eaLnBrk="1" latinLnBrk="1" hangingPunct="1">
              <a:defRPr/>
            </a:pPr>
            <a:r>
              <a:rPr lang="en-US" altLang="ko-KR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읻따</a:t>
            </a:r>
            <a:r>
              <a:rPr lang="en-US" altLang="ko-KR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ko-KR" altLang="en-US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이써요</a:t>
            </a:r>
            <a:r>
              <a:rPr lang="en-US" altLang="ko-KR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>)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  <a:cs typeface="+mn-cs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  <a:cs typeface="+mn-cs"/>
              </a:rPr>
              <a:t>INTERJECTION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저어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	uh</a:t>
            </a:r>
            <a:endParaRPr lang="en-US" altLang="ko-KR" dirty="0">
              <a:ea typeface="나눔고딕"/>
              <a:cs typeface="나눔고딕"/>
            </a:endParaRPr>
          </a:p>
          <a:p>
            <a:pPr eaLnBrk="1" latinLnBrk="1" hangingPunct="1">
              <a:defRPr/>
            </a:pPr>
            <a:r>
              <a:rPr lang="en-US" altLang="ko-KR" dirty="0">
                <a:ea typeface="나눔고딕"/>
                <a:cs typeface="나눔고딕"/>
              </a:rPr>
              <a:t>	 </a:t>
            </a:r>
            <a:r>
              <a:rPr lang="en-US" altLang="ko-KR" dirty="0" smtClean="0">
                <a:ea typeface="나눔고딕"/>
                <a:cs typeface="나눔고딕"/>
              </a:rPr>
              <a:t>			(</a:t>
            </a:r>
            <a:r>
              <a:rPr lang="en-US" altLang="ko-KR" dirty="0">
                <a:ea typeface="나눔고딕"/>
                <a:cs typeface="나눔고딕"/>
              </a:rPr>
              <a:t>expression of hesitation)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  <a:cs typeface="+mn-cs"/>
            </a:endParaRPr>
          </a:p>
          <a:p>
            <a:pPr eaLnBrk="1" latinLnBrk="1" hangingPunct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  <a:cs typeface="+mn-cs"/>
              </a:rPr>
              <a:t>PARTICLE</a:t>
            </a:r>
          </a:p>
          <a:p>
            <a:pPr eaLnBrk="1" latinLnBrk="1" hangingPunct="1">
              <a:defRPr/>
            </a:pPr>
            <a:r>
              <a:rPr lang="ko-KR" altLang="en-US" dirty="0">
                <a:ea typeface="나눔고딕"/>
                <a:cs typeface="나눔고딕"/>
              </a:rPr>
              <a:t>에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	in</a:t>
            </a:r>
            <a:r>
              <a:rPr lang="en-US" altLang="ko-KR" dirty="0">
                <a:ea typeface="나눔고딕"/>
                <a:cs typeface="나눔고딕"/>
              </a:rPr>
              <a:t>, at, on (static location)</a:t>
            </a:r>
          </a:p>
          <a:p>
            <a:pPr eaLnBrk="1" latinLnBrk="1" hangingPunct="1">
              <a:defRPr/>
            </a:pPr>
            <a:endParaRPr lang="en-US" altLang="ko-KR" dirty="0">
              <a:ea typeface="굴림" pitchFamily="50" charset="-127"/>
              <a:cs typeface="+mn-cs"/>
            </a:endParaRPr>
          </a:p>
        </p:txBody>
      </p:sp>
      <p:pic>
        <p:nvPicPr>
          <p:cNvPr id="2" name="L2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1" y="540618"/>
            <a:ext cx="605374" cy="51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830418"/>
            <a:ext cx="6456935" cy="4329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저어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학교 식당이 어디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유니온 빌딩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층에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도서관 뒤에도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유니온 빌딩은 어디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우체국 앞에 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474188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유니온 빌딩이 어디 있어요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L2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384" y="672678"/>
            <a:ext cx="609600" cy="52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0501" y="1393748"/>
            <a:ext cx="571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ko-KR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Yumi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is looking for the school cafeteria and runs into Lisa.)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5856098"/>
              </p:ext>
            </p:extLst>
          </p:nvPr>
        </p:nvGraphicFramePr>
        <p:xfrm>
          <a:off x="1000501" y="52297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L2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6" y="497504"/>
            <a:ext cx="635135" cy="543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99" y="1268735"/>
            <a:ext cx="4281747" cy="5647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숙제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하다</a:t>
            </a:r>
            <a:r>
              <a:rPr lang="en-US" altLang="ko-KR" sz="1900" dirty="0">
                <a:ea typeface="나눔고딕"/>
                <a:cs typeface="나눔고딕"/>
              </a:rPr>
              <a:t>)		homework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아침</a:t>
            </a:r>
            <a:r>
              <a:rPr lang="en-US" altLang="ko-KR" sz="1900" dirty="0">
                <a:ea typeface="나눔고딕"/>
                <a:cs typeface="나눔고딕"/>
              </a:rPr>
              <a:t>	     		</a:t>
            </a:r>
            <a:r>
              <a:rPr lang="en-US" altLang="ko-KR" sz="1900" dirty="0" smtClean="0">
                <a:ea typeface="나눔고딕"/>
                <a:cs typeface="나눔고딕"/>
              </a:rPr>
              <a:t>	(</a:t>
            </a:r>
            <a:r>
              <a:rPr lang="en-US" altLang="ko-KR" sz="1900" dirty="0">
                <a:ea typeface="나눔고딕"/>
                <a:cs typeface="나눔고딕"/>
              </a:rPr>
              <a:t>1)breakfast </a:t>
            </a:r>
          </a:p>
          <a:p>
            <a:pPr latinLnBrk="1">
              <a:defRPr/>
            </a:pPr>
            <a:r>
              <a:rPr lang="en-US" altLang="ko-KR" sz="1900" dirty="0">
                <a:ea typeface="나눔고딕"/>
                <a:cs typeface="나눔고딕"/>
              </a:rPr>
              <a:t>				(2)morning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음식</a:t>
            </a:r>
            <a:r>
              <a:rPr lang="en-US" altLang="ko-KR" sz="1900" dirty="0">
                <a:ea typeface="나눔고딕"/>
                <a:cs typeface="나눔고딕"/>
              </a:rPr>
              <a:t> 			food	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커피</a:t>
            </a:r>
            <a:r>
              <a:rPr lang="en-US" altLang="ko-KR" sz="1900" dirty="0">
                <a:ea typeface="나눔고딕"/>
                <a:cs typeface="나눔고딕"/>
              </a:rPr>
              <a:t>			</a:t>
            </a:r>
            <a:r>
              <a:rPr lang="en-US" altLang="ko-KR" sz="1900" dirty="0" smtClean="0">
                <a:ea typeface="나눔고딕"/>
                <a:cs typeface="나눔고딕"/>
              </a:rPr>
              <a:t>	coffee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괜찮다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괜찮아요</a:t>
            </a:r>
            <a:r>
              <a:rPr lang="ko-KR" altLang="ko-KR" sz="1900" dirty="0" smtClean="0">
                <a:ea typeface="나눔고딕"/>
                <a:cs typeface="나눔고딕"/>
              </a:rPr>
              <a:t>)</a:t>
            </a:r>
            <a:r>
              <a:rPr lang="en-US" altLang="ko-KR" sz="1900" dirty="0" smtClean="0">
                <a:ea typeface="나눔고딕"/>
                <a:cs typeface="나눔고딕"/>
              </a:rPr>
              <a:t>	</a:t>
            </a:r>
            <a:r>
              <a:rPr lang="en-US" altLang="ko-KR" sz="1900" dirty="0">
                <a:ea typeface="나눔고딕"/>
                <a:cs typeface="나눔고딕"/>
              </a:rPr>
              <a:t>	to be all </a:t>
            </a:r>
            <a:r>
              <a:rPr lang="en-US" altLang="ko-KR" sz="1900" dirty="0" smtClean="0">
                <a:ea typeface="나눔고딕"/>
                <a:cs typeface="나눔고딕"/>
              </a:rPr>
              <a:t>right</a:t>
            </a:r>
          </a:p>
          <a:p>
            <a:pPr latinLnBrk="1">
              <a:defRPr/>
            </a:pP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괜찮타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ea typeface="나눔고딕"/>
                <a:cs typeface="나눔고딕"/>
              </a:rPr>
              <a:t>(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괜차나요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en-US" altLang="ko-KR" sz="1900" dirty="0" smtClean="0">
                <a:ea typeface="나눔고딕"/>
                <a:cs typeface="나눔고딕"/>
              </a:rPr>
              <a:t>)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넓다</a:t>
            </a:r>
            <a:r>
              <a:rPr lang="en-US" altLang="ko-KR" sz="1900" dirty="0">
                <a:ea typeface="나눔고딕"/>
                <a:cs typeface="나눔고딕"/>
              </a:rPr>
              <a:t>			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spacious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많다</a:t>
            </a:r>
            <a:r>
              <a:rPr lang="en-US" altLang="ko-KR" sz="1900" dirty="0">
                <a:ea typeface="나눔고딕"/>
                <a:cs typeface="나눔고딕"/>
              </a:rPr>
              <a:t>			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many, much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맛있다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맛있어요</a:t>
            </a:r>
            <a:r>
              <a:rPr lang="en-US" altLang="ko-KR" sz="1900" dirty="0">
                <a:ea typeface="나눔고딕"/>
                <a:cs typeface="나눔고딕"/>
              </a:rPr>
              <a:t>)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delicious </a:t>
            </a:r>
            <a:endParaRPr lang="en-US" altLang="ko-KR" sz="1900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마싣따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ea typeface="나눔고딕"/>
                <a:cs typeface="나눔고딕"/>
              </a:rPr>
              <a:t>(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마시써요</a:t>
            </a:r>
            <a:r>
              <a:rPr lang="en-US" altLang="ko-KR" sz="19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]</a:t>
            </a:r>
            <a:r>
              <a:rPr lang="en-US" altLang="ko-KR" sz="1900" dirty="0" smtClean="0">
                <a:ea typeface="나눔고딕"/>
                <a:cs typeface="나눔고딕"/>
              </a:rPr>
              <a:t>)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싸다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싸요</a:t>
            </a:r>
            <a:r>
              <a:rPr lang="en-US" altLang="ko-KR" sz="1900" dirty="0">
                <a:ea typeface="나눔고딕"/>
                <a:cs typeface="나눔고딕"/>
              </a:rPr>
              <a:t>)	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cheap	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어떻다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어때요</a:t>
            </a:r>
            <a:r>
              <a:rPr lang="en-US" altLang="ko-KR" sz="1900" dirty="0">
                <a:ea typeface="나눔고딕"/>
                <a:cs typeface="나눔고딕"/>
              </a:rPr>
              <a:t>)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how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좋다</a:t>
            </a:r>
            <a:r>
              <a:rPr lang="en-US" altLang="ko-KR" sz="1900" dirty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좋아요</a:t>
            </a:r>
            <a:r>
              <a:rPr lang="en-US" altLang="ko-KR" sz="1900" dirty="0">
                <a:ea typeface="나눔고딕"/>
                <a:cs typeface="나눔고딕"/>
              </a:rPr>
              <a:t>)	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good, nice </a:t>
            </a:r>
          </a:p>
          <a:p>
            <a:pPr latinLnBrk="1">
              <a:defRPr/>
            </a:pPr>
            <a:r>
              <a:rPr lang="ko-KR" altLang="en-US" sz="1900" dirty="0">
                <a:ea typeface="나눔고딕"/>
                <a:cs typeface="나눔고딕"/>
              </a:rPr>
              <a:t>크다</a:t>
            </a:r>
            <a:r>
              <a:rPr lang="en-US" altLang="ko-KR" sz="1900" dirty="0">
                <a:ea typeface="나눔고딕"/>
                <a:cs typeface="나눔고딕"/>
              </a:rPr>
              <a:t>				</a:t>
            </a:r>
            <a:r>
              <a:rPr lang="en-US" altLang="ko-KR" sz="1900" dirty="0" smtClean="0">
                <a:ea typeface="나눔고딕"/>
                <a:cs typeface="나눔고딕"/>
              </a:rPr>
              <a:t>	to </a:t>
            </a:r>
            <a:r>
              <a:rPr lang="en-US" altLang="ko-KR" sz="1900" dirty="0">
                <a:ea typeface="나눔고딕"/>
                <a:cs typeface="나눔고딕"/>
              </a:rPr>
              <a:t>be big</a:t>
            </a:r>
          </a:p>
          <a:p>
            <a:endParaRPr lang="en-US" sz="1900" dirty="0"/>
          </a:p>
        </p:txBody>
      </p:sp>
      <p:sp>
        <p:nvSpPr>
          <p:cNvPr id="8" name="TextBox 7"/>
          <p:cNvSpPr txBox="1"/>
          <p:nvPr/>
        </p:nvSpPr>
        <p:spPr>
          <a:xfrm>
            <a:off x="4765984" y="1166515"/>
            <a:ext cx="4465596" cy="5647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아주</a:t>
            </a:r>
            <a:r>
              <a:rPr lang="en-US" altLang="ko-KR" sz="1900" dirty="0" smtClean="0">
                <a:ea typeface="나눔고딕"/>
                <a:cs typeface="나눔고딕"/>
              </a:rPr>
              <a:t>				very, really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참</a:t>
            </a:r>
            <a:r>
              <a:rPr lang="en-US" altLang="ko-KR" sz="1900" dirty="0" smtClean="0">
                <a:ea typeface="나눔고딕"/>
                <a:cs typeface="나눔고딕"/>
              </a:rPr>
              <a:t>				really, truly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가다</a:t>
            </a:r>
            <a:r>
              <a:rPr lang="en-US" altLang="ko-KR" sz="1900" dirty="0" smtClean="0">
                <a:ea typeface="나눔고딕"/>
                <a:cs typeface="나눔고딕"/>
              </a:rPr>
              <a:t>				to go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먹다</a:t>
            </a:r>
            <a:r>
              <a:rPr lang="en-US" altLang="ko-KR" sz="1900" dirty="0" smtClean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먹어요</a:t>
            </a:r>
            <a:r>
              <a:rPr lang="en-US" altLang="ko-KR" sz="1900" dirty="0" smtClean="0">
                <a:ea typeface="나눔고딕"/>
                <a:cs typeface="나눔고딕"/>
              </a:rPr>
              <a:t>)		to eat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앉다</a:t>
            </a:r>
            <a:r>
              <a:rPr lang="en-US" altLang="ko-KR" sz="1900" dirty="0" smtClean="0">
                <a:ea typeface="나눔고딕"/>
                <a:cs typeface="나눔고딕"/>
              </a:rPr>
              <a:t>				to sit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알다</a:t>
            </a:r>
            <a:r>
              <a:rPr lang="en-US" altLang="ko-KR" sz="1900" dirty="0" smtClean="0">
                <a:ea typeface="나눔고딕"/>
                <a:cs typeface="나눔고딕"/>
              </a:rPr>
              <a:t>				to know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하다</a:t>
            </a:r>
            <a:r>
              <a:rPr lang="en-US" altLang="ko-KR" sz="1900" dirty="0" smtClean="0">
                <a:ea typeface="나눔고딕"/>
                <a:cs typeface="나눔고딕"/>
              </a:rPr>
              <a:t>(</a:t>
            </a:r>
            <a:r>
              <a:rPr lang="ko-KR" altLang="en-US" sz="1900" dirty="0">
                <a:ea typeface="나눔고딕"/>
                <a:cs typeface="나눔고딕"/>
              </a:rPr>
              <a:t>해요</a:t>
            </a:r>
            <a:r>
              <a:rPr lang="en-US" altLang="ko-KR" sz="1900" dirty="0" smtClean="0">
                <a:ea typeface="나눔고딕"/>
                <a:cs typeface="나눔고딕"/>
              </a:rPr>
              <a:t>)		to do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INTERJECTION</a:t>
            </a: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어</a:t>
            </a:r>
            <a:r>
              <a:rPr lang="en-US" altLang="ko-KR" sz="1900" dirty="0" smtClean="0">
                <a:ea typeface="나눔고딕"/>
                <a:cs typeface="나눔고딕"/>
              </a:rPr>
              <a:t>				oh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sz="1900" dirty="0">
                <a:ea typeface="나눔고딕"/>
                <a:cs typeface="나눔고딕"/>
              </a:rPr>
              <a:t>~</a:t>
            </a:r>
            <a:r>
              <a:rPr lang="ko-KR" altLang="en-US" sz="1900" dirty="0">
                <a:ea typeface="나눔고딕"/>
                <a:cs typeface="나눔고딕"/>
              </a:rPr>
              <a:t>어요</a:t>
            </a:r>
            <a:r>
              <a:rPr lang="en-US" altLang="ko-KR" sz="1900" dirty="0">
                <a:ea typeface="나눔고딕"/>
                <a:cs typeface="나눔고딕"/>
              </a:rPr>
              <a:t>/</a:t>
            </a:r>
            <a:r>
              <a:rPr lang="ko-KR" altLang="en-US" sz="1900" dirty="0" smtClean="0">
                <a:ea typeface="나눔고딕"/>
                <a:cs typeface="나눔고딕"/>
              </a:rPr>
              <a:t>아요</a:t>
            </a:r>
            <a:r>
              <a:rPr lang="en-US" altLang="ko-KR" sz="1900" dirty="0" smtClean="0">
                <a:ea typeface="나눔고딕"/>
                <a:cs typeface="나눔고딕"/>
              </a:rPr>
              <a:t>		polite ending</a:t>
            </a: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19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1900" b="1" dirty="0">
                <a:solidFill>
                  <a:srgbClr val="008000"/>
                </a:solidFill>
                <a:ea typeface="나눔고딕"/>
                <a:cs typeface="나눔고딕"/>
              </a:rPr>
              <a:t>CONJUNCTION</a:t>
            </a:r>
          </a:p>
          <a:p>
            <a:pPr latinLnBrk="1">
              <a:defRPr/>
            </a:pPr>
            <a:r>
              <a:rPr lang="ko-KR" altLang="en-US" sz="1900" dirty="0" smtClean="0">
                <a:ea typeface="나눔고딕"/>
                <a:cs typeface="나눔고딕"/>
              </a:rPr>
              <a:t>그리고</a:t>
            </a:r>
            <a:r>
              <a:rPr lang="en-US" altLang="ko-KR" sz="1900" dirty="0" smtClean="0">
                <a:ea typeface="나눔고딕"/>
                <a:cs typeface="나눔고딕"/>
              </a:rPr>
              <a:t>			and</a:t>
            </a:r>
            <a:endParaRPr lang="en-US" altLang="ko-KR" sz="19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963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36787" y="1794132"/>
            <a:ext cx="5934638" cy="491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리사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뭐 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아침 먹어요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학교 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식당 음식이 어때요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좋아요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그리고 아주 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커피도 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괜찮아요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맛있어요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5336038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학교 식당 음식이 맛있어요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4354" y="1393748"/>
            <a:ext cx="840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Lisa is eating breakfast in the school cafeteria. Steve enters the cafeteria and sees her.)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L2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0" y="634070"/>
            <a:ext cx="675903" cy="5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559289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연습해요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5" name="Picture 4" descr="good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2" t="11376" r="10318" b="9947"/>
          <a:stretch/>
        </p:blipFill>
        <p:spPr>
          <a:xfrm>
            <a:off x="1054532" y="4622758"/>
            <a:ext cx="1561426" cy="1553071"/>
          </a:xfrm>
          <a:prstGeom prst="rect">
            <a:avLst/>
          </a:prstGeom>
        </p:spPr>
      </p:pic>
      <p:pic>
        <p:nvPicPr>
          <p:cNvPr id="2" name="Picture 1" descr="먹다3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4" b="11640"/>
          <a:stretch/>
        </p:blipFill>
        <p:spPr>
          <a:xfrm>
            <a:off x="1246608" y="2384616"/>
            <a:ext cx="1351073" cy="1515713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2858" y="2348330"/>
            <a:ext cx="8406710" cy="157052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93645" y="2500045"/>
            <a:ext cx="5411333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 smtClean="0">
                <a:latin typeface="나눔고딕"/>
                <a:ea typeface="나눔고딕"/>
                <a:cs typeface="나눔고딕"/>
              </a:rPr>
              <a:t>A: 	OO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씨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(What are you doing?)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3645" y="3246403"/>
            <a:ext cx="1622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먹어요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62858" y="4605302"/>
            <a:ext cx="8406710" cy="157052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93645" y="4622758"/>
            <a:ext cx="562743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 smtClean="0">
                <a:latin typeface="나눔고딕"/>
                <a:ea typeface="나눔고딕"/>
                <a:cs typeface="나눔고딕"/>
              </a:rPr>
              <a:t>A: 	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______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어때요</a:t>
            </a:r>
            <a:r>
              <a:rPr lang="en-US" altLang="ko-KR" sz="2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36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(How is ______?)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93645" y="5523659"/>
            <a:ext cx="1622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 좋아요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360" y="4037829"/>
            <a:ext cx="811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1.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숙제하다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2.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읽다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3.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전화하다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4.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샤워하다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1360" y="6280671"/>
            <a:ext cx="811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나눔고딕"/>
                <a:ea typeface="나눔고딕"/>
                <a:cs typeface="나눔고딕"/>
              </a:rPr>
              <a:t>1.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맛있다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	2.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괜찮다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3.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크다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	4.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많다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49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064302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4512" y="1499016"/>
            <a:ext cx="37933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000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학년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000" dirty="0">
                <a:ea typeface="나눔고딕"/>
                <a:cs typeface="나눔고딕"/>
              </a:rPr>
              <a:t>freshman</a:t>
            </a:r>
          </a:p>
          <a:p>
            <a:pPr latinLnBrk="1">
              <a:defRPr/>
            </a:pP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학년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000" dirty="0">
                <a:ea typeface="나눔고딕"/>
                <a:cs typeface="나눔고딕"/>
              </a:rPr>
              <a:t>sophomore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3</a:t>
            </a:r>
            <a:r>
              <a:rPr lang="ko-KR" altLang="en-US" sz="2000" dirty="0">
                <a:ea typeface="나눔고딕"/>
                <a:cs typeface="나눔고딕"/>
              </a:rPr>
              <a:t>학년</a:t>
            </a:r>
            <a:r>
              <a:rPr lang="en-US" altLang="ko-KR" sz="2000" dirty="0">
                <a:ea typeface="나눔고딕"/>
                <a:cs typeface="나눔고딕"/>
              </a:rPr>
              <a:t>		junior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4</a:t>
            </a:r>
            <a:r>
              <a:rPr lang="ko-KR" altLang="en-US" sz="2000" dirty="0">
                <a:ea typeface="나눔고딕"/>
                <a:cs typeface="나눔고딕"/>
              </a:rPr>
              <a:t>학년</a:t>
            </a:r>
            <a:r>
              <a:rPr lang="en-US" altLang="ko-KR" sz="2000" dirty="0">
                <a:ea typeface="나눔고딕"/>
                <a:cs typeface="나눔고딕"/>
              </a:rPr>
              <a:t>		senior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과</a:t>
            </a:r>
            <a:r>
              <a:rPr lang="en-US" altLang="ko-KR" sz="2000" dirty="0">
                <a:ea typeface="나눔고딕"/>
                <a:cs typeface="나눔고딕"/>
              </a:rPr>
              <a:t>			lesson, chapter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대학생</a:t>
            </a:r>
            <a:r>
              <a:rPr lang="en-US" altLang="ko-KR" sz="2000" dirty="0">
                <a:ea typeface="나눔고딕"/>
                <a:cs typeface="나눔고딕"/>
              </a:rPr>
              <a:t>		college student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미국</a:t>
            </a:r>
            <a:r>
              <a:rPr lang="en-US" altLang="ko-KR" sz="2000" dirty="0">
                <a:ea typeface="나눔고딕"/>
                <a:cs typeface="나눔고딕"/>
              </a:rPr>
              <a:t>		</a:t>
            </a:r>
            <a:r>
              <a:rPr lang="en-US" altLang="ko-KR" sz="2000" dirty="0" smtClean="0">
                <a:ea typeface="나눔고딕"/>
                <a:cs typeface="나눔고딕"/>
              </a:rPr>
              <a:t>the </a:t>
            </a:r>
            <a:r>
              <a:rPr lang="en-US" altLang="ko-KR" sz="2000" dirty="0">
                <a:ea typeface="나눔고딕"/>
                <a:cs typeface="나눔고딕"/>
              </a:rPr>
              <a:t>United States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사람</a:t>
            </a:r>
            <a:r>
              <a:rPr lang="en-US" altLang="ko-KR" sz="2000" dirty="0">
                <a:ea typeface="나눔고딕"/>
                <a:cs typeface="나눔고딕"/>
              </a:rPr>
              <a:t>		</a:t>
            </a:r>
            <a:r>
              <a:rPr lang="en-US" altLang="ko-KR" sz="2000" dirty="0" smtClean="0">
                <a:ea typeface="나눔고딕"/>
                <a:cs typeface="나눔고딕"/>
              </a:rPr>
              <a:t>person</a:t>
            </a:r>
            <a:r>
              <a:rPr lang="en-US" altLang="ko-KR" sz="2000" dirty="0">
                <a:ea typeface="나눔고딕"/>
                <a:cs typeface="나눔고딕"/>
              </a:rPr>
              <a:t>, people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인사</a:t>
            </a:r>
            <a:r>
              <a:rPr lang="en-US" altLang="ko-KR" sz="2000" dirty="0">
                <a:ea typeface="나눔고딕"/>
                <a:cs typeface="나눔고딕"/>
              </a:rPr>
              <a:t>		</a:t>
            </a:r>
            <a:r>
              <a:rPr lang="en-US" altLang="ko-KR" sz="2000" dirty="0" smtClean="0">
                <a:ea typeface="나눔고딕"/>
                <a:cs typeface="나눔고딕"/>
              </a:rPr>
              <a:t>greeting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학년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sz="2000" dirty="0" smtClean="0">
                <a:solidFill>
                  <a:srgbClr val="FF6600"/>
                </a:solidFill>
                <a:ea typeface="나눔고딕"/>
                <a:cs typeface="나눔고딕"/>
              </a:rPr>
              <a:t>항년</a:t>
            </a:r>
            <a:r>
              <a:rPr lang="ko-KR" altLang="ko-KR" sz="2000" dirty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ea typeface="나눔고딕"/>
                <a:cs typeface="나눔고딕"/>
              </a:rPr>
              <a:t>school </a:t>
            </a:r>
            <a:r>
              <a:rPr lang="en-US" altLang="ko-KR" sz="2000" dirty="0">
                <a:ea typeface="나눔고딕"/>
                <a:cs typeface="나눔고딕"/>
              </a:rPr>
              <a:t>year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학생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sz="2000" dirty="0" smtClean="0">
                <a:solidFill>
                  <a:srgbClr val="FF6600"/>
                </a:solidFill>
                <a:ea typeface="나눔고딕"/>
                <a:cs typeface="나눔고딕"/>
              </a:rPr>
              <a:t>학쌩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ea typeface="나눔고딕"/>
                <a:cs typeface="나눔고딕"/>
              </a:rPr>
              <a:t>student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한국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sz="2000" dirty="0" smtClean="0">
                <a:solidFill>
                  <a:srgbClr val="FF6600"/>
                </a:solidFill>
                <a:ea typeface="나눔고딕"/>
                <a:cs typeface="나눔고딕"/>
              </a:rPr>
              <a:t>항국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ea typeface="나눔고딕"/>
                <a:cs typeface="나눔고딕"/>
              </a:rPr>
              <a:t>Korea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2000" dirty="0">
              <a:ea typeface="굴림" pitchFamily="50" charset="-127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PRONOUN</a:t>
            </a:r>
          </a:p>
          <a:p>
            <a:pPr latinLnBrk="1">
              <a:defRPr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저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i="1" dirty="0">
                <a:solidFill>
                  <a:srgbClr val="008000"/>
                </a:solidFill>
                <a:ea typeface="나눔고딕"/>
                <a:cs typeface="나눔고딕"/>
              </a:rPr>
              <a:t>hum.</a:t>
            </a:r>
            <a:r>
              <a:rPr lang="en-US" altLang="ko-KR" sz="2000" dirty="0">
                <a:ea typeface="나눔고딕"/>
                <a:cs typeface="나눔고딕"/>
              </a:rPr>
              <a:t>		I (=</a:t>
            </a:r>
            <a:r>
              <a:rPr lang="ko-KR" altLang="en-US" sz="2000" dirty="0">
                <a:ea typeface="나눔고딕"/>
                <a:cs typeface="나눔고딕"/>
              </a:rPr>
              <a:t>나 </a:t>
            </a:r>
            <a:r>
              <a:rPr lang="en-US" altLang="ko-KR" sz="2000" i="1" dirty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7845" y="1499016"/>
            <a:ext cx="5105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NUMBER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일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	1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이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	2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삼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	3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사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	4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안녕하다</a:t>
            </a:r>
            <a:r>
              <a:rPr lang="en-US" altLang="ko-KR" sz="2000" dirty="0">
                <a:ea typeface="나눔고딕"/>
                <a:cs typeface="나눔고딕"/>
              </a:rPr>
              <a:t>		</a:t>
            </a:r>
            <a:r>
              <a:rPr lang="en-US" altLang="ko-KR" sz="2000" dirty="0" smtClean="0">
                <a:ea typeface="나눔고딕"/>
                <a:cs typeface="나눔고딕"/>
              </a:rPr>
              <a:t>	to </a:t>
            </a:r>
            <a:r>
              <a:rPr lang="en-US" altLang="ko-KR" sz="2000" dirty="0">
                <a:ea typeface="나눔고딕"/>
                <a:cs typeface="나눔고딕"/>
              </a:rPr>
              <a:t>be well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안녕하세요</a:t>
            </a:r>
            <a:r>
              <a:rPr lang="en-US" altLang="ko-KR" sz="2000" dirty="0" smtClean="0">
                <a:ea typeface="나눔고딕"/>
                <a:cs typeface="나눔고딕"/>
              </a:rPr>
              <a:t>.</a:t>
            </a:r>
            <a:r>
              <a:rPr lang="ko-KR" altLang="ko-KR" sz="2000" dirty="0" smtClean="0">
                <a:ea typeface="나눔고딕"/>
                <a:cs typeface="나눔고딕"/>
              </a:rPr>
              <a:t>)</a:t>
            </a:r>
            <a:r>
              <a:rPr lang="en-US" altLang="ko-KR" sz="2000" dirty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 (</a:t>
            </a:r>
            <a:r>
              <a:rPr lang="en-US" altLang="ko-KR" sz="2000" dirty="0">
                <a:ea typeface="나눔고딕"/>
                <a:cs typeface="나눔고딕"/>
              </a:rPr>
              <a:t>‘Hi’; ‘Hello’; ‘How are you?’)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COPULA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이다</a:t>
            </a:r>
            <a:r>
              <a:rPr lang="en-US" altLang="ko-KR" sz="2000" dirty="0">
                <a:ea typeface="나눔고딕"/>
                <a:cs typeface="나눔고딕"/>
              </a:rPr>
              <a:t>(</a:t>
            </a:r>
            <a:r>
              <a:rPr lang="ko-KR" altLang="en-US" sz="2000" dirty="0">
                <a:ea typeface="나눔고딕"/>
                <a:cs typeface="나눔고딕"/>
              </a:rPr>
              <a:t>이에요</a:t>
            </a:r>
            <a:r>
              <a:rPr lang="en-US" altLang="ko-KR" sz="2000" dirty="0">
                <a:ea typeface="나눔고딕"/>
                <a:cs typeface="나눔고딕"/>
              </a:rPr>
              <a:t>/</a:t>
            </a:r>
            <a:r>
              <a:rPr lang="ko-KR" altLang="en-US" sz="2000" dirty="0">
                <a:ea typeface="나눔고딕"/>
                <a:cs typeface="나눔고딕"/>
              </a:rPr>
              <a:t>예요</a:t>
            </a:r>
            <a:r>
              <a:rPr lang="ko-KR" altLang="ko-KR" sz="2000" dirty="0" smtClean="0">
                <a:ea typeface="나눔고딕"/>
                <a:cs typeface="나눔고딕"/>
              </a:rPr>
              <a:t>)</a:t>
            </a:r>
            <a:r>
              <a:rPr lang="en-US" altLang="ko-KR" sz="2000" dirty="0" smtClean="0">
                <a:ea typeface="나눔고딕"/>
                <a:cs typeface="나눔고딕"/>
              </a:rPr>
              <a:t>	to </a:t>
            </a:r>
            <a:r>
              <a:rPr lang="en-US" altLang="ko-KR" sz="2000" dirty="0">
                <a:ea typeface="나눔고딕"/>
                <a:cs typeface="나눔고딕"/>
              </a:rPr>
              <a:t>be (equation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endParaRPr lang="en-US" altLang="ko-KR" sz="2000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도</a:t>
            </a:r>
            <a:r>
              <a:rPr lang="en-US" altLang="ko-KR" sz="2000" dirty="0">
                <a:ea typeface="나눔고딕"/>
                <a:cs typeface="나눔고딕"/>
              </a:rPr>
              <a:t>				</a:t>
            </a:r>
            <a:r>
              <a:rPr lang="en-US" altLang="ko-KR" sz="2000" dirty="0" smtClean="0">
                <a:ea typeface="나눔고딕"/>
                <a:cs typeface="나눔고딕"/>
              </a:rPr>
              <a:t>also</a:t>
            </a:r>
            <a:r>
              <a:rPr lang="en-US" altLang="ko-KR" sz="2000" dirty="0">
                <a:ea typeface="나눔고딕"/>
                <a:cs typeface="나눔고딕"/>
              </a:rPr>
              <a:t>, too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은</a:t>
            </a:r>
            <a:r>
              <a:rPr lang="en-US" altLang="ko-KR" sz="2000" dirty="0">
                <a:ea typeface="나눔고딕"/>
                <a:cs typeface="나눔고딕"/>
              </a:rPr>
              <a:t>/</a:t>
            </a:r>
            <a:r>
              <a:rPr lang="ko-KR" altLang="en-US" sz="2000" dirty="0">
                <a:ea typeface="나눔고딕"/>
                <a:cs typeface="나눔고딕"/>
              </a:rPr>
              <a:t>는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topic </a:t>
            </a:r>
            <a:r>
              <a:rPr lang="en-US" altLang="ko-KR" sz="2000" dirty="0">
                <a:ea typeface="나눔고딕"/>
                <a:cs typeface="나눔고딕"/>
              </a:rPr>
              <a:t>particle (‘as for’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pic>
        <p:nvPicPr>
          <p:cNvPr id="3" name="L1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4" y="674507"/>
            <a:ext cx="603520" cy="51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5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82278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연습해요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5687" y="4399632"/>
            <a:ext cx="519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five classmates what they are doing today.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945074" y="1614714"/>
            <a:ext cx="7344331" cy="2263316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4005031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물어보세요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45075" y="4898571"/>
            <a:ext cx="7344330" cy="907142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58572" y="5075793"/>
            <a:ext cx="44902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나눔고딕"/>
                <a:ea typeface="나눔고딕"/>
                <a:cs typeface="나눔고딕"/>
              </a:rPr>
              <a:t>A: OO</a:t>
            </a:r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 씨</a:t>
            </a:r>
            <a:r>
              <a:rPr lang="en-US" altLang="ko-KR" sz="3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 오늘 뭐 해요</a:t>
            </a:r>
            <a:r>
              <a:rPr lang="en-US" altLang="ko-KR" sz="32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5571" y="1635127"/>
            <a:ext cx="528828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오늘 뭐 하는지 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가지를 쓰세요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Write three activities that you are doing today.)</a:t>
            </a:r>
          </a:p>
          <a:p>
            <a:endParaRPr lang="en-US" altLang="ko-KR" dirty="0" smtClean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1.</a:t>
            </a:r>
          </a:p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2.</a:t>
            </a:r>
          </a:p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3.</a:t>
            </a:r>
            <a:r>
              <a:rPr lang="en-US" altLang="ko-KR" dirty="0" smtClean="0">
                <a:solidFill>
                  <a:srgbClr val="7F7F7F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dirty="0">
              <a:solidFill>
                <a:srgbClr val="7F7F7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37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188711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     </a:t>
                      </a:r>
                      <a:r>
                        <a:rPr lang="ko-KR" altLang="ko-KR" sz="3600" b="1" dirty="0" smtClean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말해보세요</a:t>
                      </a:r>
                      <a:r>
                        <a:rPr lang="en-US" altLang="ko-KR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784109" y="2267858"/>
            <a:ext cx="5692891" cy="3810000"/>
          </a:xfrm>
          <a:prstGeom prst="wedgeRoundRectCallout">
            <a:avLst>
              <a:gd name="adj1" fmla="val 54697"/>
              <a:gd name="adj2" fmla="val -13996"/>
              <a:gd name="adj3" fmla="val 16667"/>
            </a:avLst>
          </a:prstGeom>
          <a:noFill/>
          <a:ln>
            <a:solidFill>
              <a:srgbClr val="00009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6547"/>
            <a:ext cx="571672" cy="571672"/>
          </a:xfrm>
          <a:prstGeom prst="rect">
            <a:avLst/>
          </a:prstGeom>
        </p:spPr>
      </p:pic>
      <p:pic>
        <p:nvPicPr>
          <p:cNvPr id="5" name="Picture 4" descr="teacher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9"/>
          <a:stretch/>
        </p:blipFill>
        <p:spPr>
          <a:xfrm>
            <a:off x="6168571" y="2495497"/>
            <a:ext cx="2743026" cy="43625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075" y="1498247"/>
            <a:ext cx="4332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Answer with </a:t>
            </a:r>
            <a:r>
              <a:rPr lang="ko-KR" altLang="en-US" sz="28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(‘and’).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996208" y="2531783"/>
            <a:ext cx="3281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학교 식당이 어때요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1494" y="3373612"/>
            <a:ext cx="395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한국어 클래스가 어때요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5139" y="4288012"/>
            <a:ext cx="2843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도서관이 어때요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5383" y="5202412"/>
            <a:ext cx="4057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학교 식당 음식이 어때요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950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881740"/>
            <a:ext cx="5189994" cy="4493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스티브 윌슨이에요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3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학년이에요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			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김유미예요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학년이에요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 정이에요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저도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학년이에요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446163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저는 스티브 윌슨이에요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00501" y="1393748"/>
            <a:ext cx="468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Students introduce themselves in a classroom.)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L1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1" y="654655"/>
            <a:ext cx="630657" cy="5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221166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err="1" smtClean="0"/>
                        <a:t>Equational</a:t>
                      </a:r>
                      <a:r>
                        <a:rPr lang="en-US" altLang="ko-KR" sz="2600" b="1" dirty="0" smtClean="0"/>
                        <a:t> expressions: N1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/>
                        <a:t>N2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예요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519864" y="1542144"/>
            <a:ext cx="2282876" cy="1324428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93893" y="1663006"/>
            <a:ext cx="19956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/>
              <a:t>C </a:t>
            </a:r>
            <a:r>
              <a:rPr lang="en-US" altLang="ko-KR" sz="3200" b="1" dirty="0" smtClean="0"/>
              <a:t>-</a:t>
            </a:r>
            <a:r>
              <a:rPr lang="ko-KR" altLang="en-US" sz="3200" b="1" dirty="0" smtClean="0"/>
              <a:t> 이에요</a:t>
            </a:r>
            <a:endParaRPr lang="en-US" altLang="ko-KR" sz="3200" b="1" dirty="0"/>
          </a:p>
          <a:p>
            <a:pPr algn="ctr"/>
            <a:r>
              <a:rPr lang="en-US" altLang="ko-KR" sz="3200" b="1" dirty="0"/>
              <a:t>V </a:t>
            </a:r>
            <a:r>
              <a:rPr lang="en-US" altLang="ko-KR" sz="3200" b="1" dirty="0" smtClean="0"/>
              <a:t>- </a:t>
            </a:r>
            <a:r>
              <a:rPr lang="ko-KR" altLang="en-US" sz="3200" b="1" dirty="0" smtClean="0"/>
              <a:t>예요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89429" y="1572291"/>
            <a:ext cx="404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36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 저는</a:t>
            </a:r>
            <a:r>
              <a:rPr lang="en-US" altLang="ko-KR" sz="3600" dirty="0" smtClean="0">
                <a:latin typeface="나눔고딕"/>
                <a:ea typeface="나눔고딕"/>
                <a:cs typeface="나눔고딕"/>
              </a:rPr>
              <a:t>...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5144" y="2559087"/>
            <a:ext cx="1727631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싸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</a:t>
            </a:r>
            <a:endParaRPr lang="en-US" altLang="ko-KR" sz="3200" dirty="0" smtClean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지드래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곤</a:t>
            </a:r>
            <a:endParaRPr lang="en-US" altLang="ko-KR" sz="3200" dirty="0" smtClean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제시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카</a:t>
            </a:r>
            <a:endParaRPr lang="en-US" altLang="ko-KR" sz="3200" dirty="0" smtClean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시우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민</a:t>
            </a:r>
            <a:endParaRPr lang="en-US" altLang="ko-KR" sz="3200" dirty="0" smtClean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태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연</a:t>
            </a:r>
            <a:endParaRPr lang="en-US" altLang="ko-KR" sz="3200" dirty="0" smtClean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하</a:t>
            </a:r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니</a:t>
            </a:r>
            <a:endParaRPr lang="en-US" altLang="ko-KR" sz="3200" dirty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285" y="2685795"/>
            <a:ext cx="11089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9142" y="3306857"/>
            <a:ext cx="14662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70133" y="3940033"/>
            <a:ext cx="11089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3025" y="4561095"/>
            <a:ext cx="14662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8999" y="5207556"/>
            <a:ext cx="14662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4838" y="5851918"/>
            <a:ext cx="110899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4" name="Picture 13" descr="name_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15" y="3831175"/>
            <a:ext cx="3136900" cy="2590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1171464">
            <a:off x="5896429" y="4822705"/>
            <a:ext cx="2486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Your name?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9421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84688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err="1" smtClean="0"/>
                        <a:t>Equational</a:t>
                      </a:r>
                      <a:r>
                        <a:rPr lang="en-US" altLang="ko-KR" sz="2600" b="1" dirty="0" smtClean="0"/>
                        <a:t> expressions: N1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/>
                        <a:t>N2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예요</a:t>
                      </a:r>
                      <a:endParaRPr lang="en-US" sz="2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28276"/>
              </p:ext>
            </p:extLst>
          </p:nvPr>
        </p:nvGraphicFramePr>
        <p:xfrm>
          <a:off x="598714" y="2177139"/>
          <a:ext cx="7946571" cy="4131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286"/>
                <a:gridCol w="2485571"/>
                <a:gridCol w="4408714"/>
              </a:tblGrid>
              <a:tr h="59852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latin typeface="+mn-lt"/>
                        </a:rPr>
                        <a:t>Topic (N1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en-US" altLang="ko-KR" sz="2200" b="1" dirty="0" smtClean="0">
                          <a:latin typeface="+mn-lt"/>
                        </a:rPr>
                        <a:t>)</a:t>
                      </a:r>
                      <a:endParaRPr lang="en-US" sz="22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latin typeface="+mn-lt"/>
                        </a:rPr>
                        <a:t>Comment</a:t>
                      </a:r>
                      <a:r>
                        <a:rPr lang="ko-KR" altLang="en-US" sz="2200" b="1" dirty="0" smtClean="0">
                          <a:latin typeface="+mn-lt"/>
                        </a:rPr>
                        <a:t> </a:t>
                      </a:r>
                      <a:r>
                        <a:rPr lang="en-US" altLang="ko-KR" sz="2200" b="1" dirty="0" smtClean="0">
                          <a:latin typeface="+mn-lt"/>
                        </a:rPr>
                        <a:t>(N2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예요</a:t>
                      </a:r>
                      <a:r>
                        <a:rPr lang="en-US" altLang="ko-KR" sz="2200" b="1" dirty="0" smtClean="0">
                          <a:latin typeface="+mn-lt"/>
                        </a:rPr>
                        <a:t>)</a:t>
                      </a:r>
                      <a:endParaRPr lang="en-US" sz="22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66"/>
                    </a:solidFill>
                  </a:tcPr>
                </a:tc>
              </a:tr>
              <a:tr h="598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마이클은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대학생이에요</a:t>
                      </a:r>
                      <a:r>
                        <a:rPr lang="en-US" altLang="ko-KR" sz="22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(ii)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저는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김유미예요</a:t>
                      </a:r>
                      <a:r>
                        <a:rPr lang="en-US" altLang="ko-KR" sz="22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852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(iii)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저는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dirty="0" smtClean="0">
                          <a:latin typeface="나눔고딕"/>
                          <a:ea typeface="나눔고딕"/>
                          <a:cs typeface="나눔고딕"/>
                        </a:rPr>
                        <a:t>1</a:t>
                      </a:r>
                      <a:r>
                        <a:rPr lang="ko-KR" altLang="en-US" sz="2200" dirty="0" smtClean="0">
                          <a:latin typeface="나눔고딕"/>
                          <a:ea typeface="나눔고딕"/>
                          <a:cs typeface="나눔고딕"/>
                        </a:rPr>
                        <a:t>학년이에요</a:t>
                      </a:r>
                      <a:r>
                        <a:rPr lang="en-US" altLang="ko-KR" sz="2200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lang="en-US" sz="2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075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굴림" charset="0"/>
                          <a:cs typeface="Times New Roman" charset="0"/>
                        </a:rPr>
                        <a:t>Topic = Comment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+mn-lt"/>
                          <a:ea typeface="굴림" charset="0"/>
                          <a:cs typeface="Times New Roman" charset="0"/>
                        </a:rPr>
                        <a:t>N1 = N2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366FF"/>
                        </a:solidFill>
                        <a:effectLst/>
                        <a:latin typeface="+mn-lt"/>
                        <a:ea typeface="굴림" charset="0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ounded Rectangular Callout 2"/>
          <p:cNvSpPr/>
          <p:nvPr/>
        </p:nvSpPr>
        <p:spPr>
          <a:xfrm>
            <a:off x="2902857" y="1478622"/>
            <a:ext cx="1161143" cy="430887"/>
          </a:xfrm>
          <a:prstGeom prst="wedgeRoundRectCallout">
            <a:avLst>
              <a:gd name="adj1" fmla="val 596"/>
              <a:gd name="adj2" fmla="val 78004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11715" y="1478622"/>
            <a:ext cx="967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‘as for’</a:t>
            </a:r>
            <a:endParaRPr lang="en-US" sz="22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429828" y="1478622"/>
            <a:ext cx="1161143" cy="430887"/>
          </a:xfrm>
          <a:prstGeom prst="wedgeRoundRectCallout">
            <a:avLst>
              <a:gd name="adj1" fmla="val 596"/>
              <a:gd name="adj2" fmla="val 78004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74972" y="1478622"/>
            <a:ext cx="9211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‘to be’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2322287" y="4063996"/>
            <a:ext cx="1124858" cy="4717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75189" y="4063996"/>
            <a:ext cx="255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260590" y="4859881"/>
            <a:ext cx="2986981" cy="1612011"/>
          </a:xfrm>
          <a:prstGeom prst="wedgeRoundRectCallout">
            <a:avLst>
              <a:gd name="adj1" fmla="val 19652"/>
              <a:gd name="adj2" fmla="val -77312"/>
              <a:gd name="adj3" fmla="val 16667"/>
            </a:avLst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3531" y="4930941"/>
            <a:ext cx="3283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topic is omitted because it is redundant from the preceding context (G1.2).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7920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865648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err="1" smtClean="0"/>
                        <a:t>Equational</a:t>
                      </a:r>
                      <a:r>
                        <a:rPr lang="en-US" altLang="ko-KR" sz="2600" b="1" dirty="0" smtClean="0"/>
                        <a:t> expressions: N1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/>
                        <a:t>N2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예요</a:t>
                      </a:r>
                      <a:endParaRPr lang="en-US" sz="2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08316"/>
              </p:ext>
            </p:extLst>
          </p:nvPr>
        </p:nvGraphicFramePr>
        <p:xfrm>
          <a:off x="727840" y="2033343"/>
          <a:ext cx="7688715" cy="143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905"/>
                <a:gridCol w="1486219"/>
                <a:gridCol w="3639591"/>
              </a:tblGrid>
              <a:tr h="717971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3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Michael</a:t>
                      </a:r>
                      <a:endParaRPr lang="en-US" sz="3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3366FF"/>
                          </a:solidFill>
                          <a:latin typeface="+mn-lt"/>
                        </a:rPr>
                        <a:t>is</a:t>
                      </a:r>
                      <a:endParaRPr lang="en-US" sz="3600" dirty="0">
                        <a:solidFill>
                          <a:srgbClr val="3366FF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 student.</a:t>
                      </a:r>
                      <a:endParaRPr lang="en-US" sz="3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97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232154" y="2827635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마이클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9567" y="2830551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학생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5112" y="2827635"/>
            <a:ext cx="15193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7438" y="281315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61791"/>
              </p:ext>
            </p:extLst>
          </p:nvPr>
        </p:nvGraphicFramePr>
        <p:xfrm>
          <a:off x="727840" y="4100485"/>
          <a:ext cx="7688715" cy="143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905"/>
                <a:gridCol w="1486219"/>
                <a:gridCol w="3639591"/>
              </a:tblGrid>
              <a:tr h="71797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endParaRPr lang="en-US" sz="3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3366FF"/>
                          </a:solidFill>
                          <a:latin typeface="+mn-lt"/>
                        </a:rPr>
                        <a:t>am</a:t>
                      </a:r>
                      <a:endParaRPr lang="en-US" sz="3600" dirty="0">
                        <a:solidFill>
                          <a:srgbClr val="3366FF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American.</a:t>
                      </a:r>
                      <a:endParaRPr lang="en-US" sz="3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9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42250" y="4875819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저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5019" y="4875819"/>
            <a:ext cx="18425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미국 사람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4210" y="4875819"/>
            <a:ext cx="14662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3200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3200" dirty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8236" y="4877381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94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71256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err="1" smtClean="0"/>
                        <a:t>Equational</a:t>
                      </a:r>
                      <a:r>
                        <a:rPr lang="en-US" altLang="ko-KR" sz="2600" b="1" dirty="0" smtClean="0"/>
                        <a:t> expressions: N1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dirty="0" smtClean="0"/>
                        <a:t>N2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latin typeface="나눔고딕"/>
                          <a:ea typeface="나눔고딕"/>
                          <a:cs typeface="나눔고딕"/>
                        </a:rPr>
                        <a:t>예요</a:t>
                      </a:r>
                      <a:endParaRPr lang="en-US" sz="2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18233" y="1537463"/>
            <a:ext cx="664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문장을 만들어 보세요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(Please make full sentences.)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pic>
        <p:nvPicPr>
          <p:cNvPr id="5" name="Picture 4" descr="student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3" y="2790829"/>
            <a:ext cx="1758275" cy="2022096"/>
          </a:xfrm>
          <a:prstGeom prst="rect">
            <a:avLst/>
          </a:prstGeom>
        </p:spPr>
      </p:pic>
      <p:pic>
        <p:nvPicPr>
          <p:cNvPr id="6" name="Picture 5" descr="student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31" y="2790829"/>
            <a:ext cx="1854699" cy="2084297"/>
          </a:xfrm>
          <a:prstGeom prst="rect">
            <a:avLst/>
          </a:prstGeom>
        </p:spPr>
      </p:pic>
      <p:pic>
        <p:nvPicPr>
          <p:cNvPr id="7" name="Picture 6" descr="student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92" y="2690557"/>
            <a:ext cx="1647038" cy="2189210"/>
          </a:xfrm>
          <a:prstGeom prst="rect">
            <a:avLst/>
          </a:prstGeom>
        </p:spPr>
      </p:pic>
      <p:pic>
        <p:nvPicPr>
          <p:cNvPr id="8" name="Picture 7" descr="student_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22" y="2941233"/>
            <a:ext cx="2402741" cy="18884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9863" y="5214001"/>
            <a:ext cx="1787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브랜든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/2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학년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49213" y="5214001"/>
            <a:ext cx="1787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라이언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/4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학년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0262" y="5214001"/>
            <a:ext cx="1787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케네스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/3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학년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96614" y="5214001"/>
            <a:ext cx="1787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모니카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/1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학년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2775" y="5922134"/>
            <a:ext cx="3649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브랜든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학년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6592" y="5927904"/>
            <a:ext cx="3649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모니카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2800" b="1" dirty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학년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82775" y="5927904"/>
            <a:ext cx="3649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케네스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2800" b="1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학년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82775" y="5922134"/>
            <a:ext cx="3649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라이언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2800" b="1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학년</a:t>
            </a:r>
            <a:r>
              <a:rPr lang="ko-KR" altLang="en-US" sz="28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380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5824287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600" b="1" dirty="0" smtClean="0">
                          <a:latin typeface="+mn-lt"/>
                          <a:cs typeface="Arial Black"/>
                        </a:rPr>
                        <a:t>   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자기소개 </a:t>
                      </a:r>
                      <a:r>
                        <a:rPr lang="en-US" altLang="ko-KR" sz="2400" b="0" dirty="0" smtClean="0">
                          <a:solidFill>
                            <a:srgbClr val="7F7F7F"/>
                          </a:solidFill>
                          <a:latin typeface="+mn-lt"/>
                          <a:cs typeface="Arial Black"/>
                        </a:rPr>
                        <a:t>(self-introduction)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9925" y="1989640"/>
            <a:ext cx="432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(Introduce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yourself to your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6547"/>
            <a:ext cx="571672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04063" y="2540155"/>
            <a:ext cx="5965113" cy="3258744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151" y="155051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친구들에게 자기소개를 해보세요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9925" y="2540155"/>
            <a:ext cx="4639078" cy="3079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안녕하세요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저는 김연아예요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예요</a:t>
            </a:r>
            <a:r>
              <a:rPr lang="ko-KR" altLang="ko-KR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)</a:t>
            </a:r>
            <a:endParaRPr lang="en-US" altLang="ko-KR" sz="2200" dirty="0" smtClean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 사람이에요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ko-KR" sz="2800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학년이에요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반갑습니다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(Glad to meet you.)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65429" y="5998954"/>
            <a:ext cx="539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 response, please say '반갑습니다' to the person.</a:t>
            </a:r>
          </a:p>
        </p:txBody>
      </p:sp>
    </p:spTree>
    <p:extLst>
      <p:ext uri="{BB962C8B-B14F-4D97-AF65-F5344CB8AC3E}">
        <p14:creationId xmlns:p14="http://schemas.microsoft.com/office/powerpoint/2010/main" val="24814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8484</TotalTime>
  <Words>918</Words>
  <Application>Microsoft Office PowerPoint</Application>
  <PresentationFormat>화면 슬라이드 쇼(4:3)</PresentationFormat>
  <Paragraphs>461</Paragraphs>
  <Slides>31</Slides>
  <Notes>21</Notes>
  <HiddenSlides>0</HiddenSlides>
  <MMClips>8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Theme</vt:lpstr>
      <vt:lpstr>PowerPoint 프레젠테이션</vt:lpstr>
      <vt:lpstr>1과  인사 [Greetings]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2과 대학 캠퍼스 [The University Campus]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2과 대학 캠퍼스 [University Campus]</dc:title>
  <dc:creator>Wonhee Lee</dc:creator>
  <cp:lastModifiedBy>Windows User</cp:lastModifiedBy>
  <cp:revision>348</cp:revision>
  <dcterms:created xsi:type="dcterms:W3CDTF">2015-10-11T22:15:39Z</dcterms:created>
  <dcterms:modified xsi:type="dcterms:W3CDTF">2018-09-12T21:22:56Z</dcterms:modified>
</cp:coreProperties>
</file>